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70" r:id="rId3"/>
    <p:sldId id="271" r:id="rId4"/>
    <p:sldId id="272" r:id="rId5"/>
    <p:sldId id="268" r:id="rId6"/>
    <p:sldId id="295" r:id="rId7"/>
    <p:sldId id="305" r:id="rId8"/>
    <p:sldId id="307" r:id="rId9"/>
    <p:sldId id="276" r:id="rId10"/>
    <p:sldId id="277" r:id="rId11"/>
    <p:sldId id="308" r:id="rId12"/>
    <p:sldId id="315" r:id="rId13"/>
    <p:sldId id="274" r:id="rId14"/>
    <p:sldId id="275" r:id="rId15"/>
    <p:sldId id="278" r:id="rId16"/>
    <p:sldId id="279" r:id="rId17"/>
    <p:sldId id="280" r:id="rId18"/>
    <p:sldId id="281" r:id="rId19"/>
    <p:sldId id="298" r:id="rId20"/>
    <p:sldId id="283" r:id="rId21"/>
    <p:sldId id="284" r:id="rId22"/>
    <p:sldId id="285" r:id="rId23"/>
    <p:sldId id="299" r:id="rId24"/>
    <p:sldId id="282" r:id="rId25"/>
    <p:sldId id="286" r:id="rId26"/>
    <p:sldId id="287" r:id="rId27"/>
    <p:sldId id="288" r:id="rId28"/>
    <p:sldId id="289" r:id="rId29"/>
    <p:sldId id="312" r:id="rId30"/>
    <p:sldId id="290" r:id="rId31"/>
    <p:sldId id="291" r:id="rId32"/>
    <p:sldId id="309" r:id="rId33"/>
    <p:sldId id="311" r:id="rId34"/>
    <p:sldId id="316" r:id="rId35"/>
    <p:sldId id="314" r:id="rId36"/>
    <p:sldId id="292" r:id="rId37"/>
    <p:sldId id="293" r:id="rId38"/>
    <p:sldId id="303" r:id="rId39"/>
    <p:sldId id="304" r:id="rId40"/>
    <p:sldId id="294"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68673" autoAdjust="0"/>
  </p:normalViewPr>
  <p:slideViewPr>
    <p:cSldViewPr>
      <p:cViewPr varScale="1">
        <p:scale>
          <a:sx n="71" d="100"/>
          <a:sy n="71" d="100"/>
        </p:scale>
        <p:origin x="1208" y="17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49"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user/Downloads/Pla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2"/>
                </a:solidFill>
                <a:latin typeface="+mn-lt"/>
                <a:ea typeface="+mn-ea"/>
                <a:cs typeface="+mn-cs"/>
              </a:defRPr>
            </a:pPr>
            <a:r>
              <a:rPr lang="en-US"/>
              <a:t>Citations of Shor's '95 paper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Sheet1!$A$4:$A$25</c:f>
              <c:numCache>
                <c:formatCode>General</c:formatCode>
                <c:ptCount val="22"/>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numCache>
            </c:numRef>
          </c:cat>
          <c:val>
            <c:numRef>
              <c:f>Sheet1!$B$4:$B$25</c:f>
              <c:numCache>
                <c:formatCode>General</c:formatCode>
                <c:ptCount val="22"/>
                <c:pt idx="0">
                  <c:v>1.0</c:v>
                </c:pt>
                <c:pt idx="1">
                  <c:v>14.0</c:v>
                </c:pt>
                <c:pt idx="2">
                  <c:v>21.0</c:v>
                </c:pt>
                <c:pt idx="3">
                  <c:v>83.0</c:v>
                </c:pt>
                <c:pt idx="4">
                  <c:v>98.0</c:v>
                </c:pt>
                <c:pt idx="5">
                  <c:v>151.0</c:v>
                </c:pt>
                <c:pt idx="6">
                  <c:v>172.0</c:v>
                </c:pt>
                <c:pt idx="7">
                  <c:v>230.0</c:v>
                </c:pt>
                <c:pt idx="8">
                  <c:v>227.0</c:v>
                </c:pt>
                <c:pt idx="9">
                  <c:v>238.0</c:v>
                </c:pt>
                <c:pt idx="10">
                  <c:v>294.0</c:v>
                </c:pt>
                <c:pt idx="11">
                  <c:v>343.0</c:v>
                </c:pt>
                <c:pt idx="12">
                  <c:v>355.0</c:v>
                </c:pt>
                <c:pt idx="13">
                  <c:v>348.0</c:v>
                </c:pt>
                <c:pt idx="14">
                  <c:v>363.0</c:v>
                </c:pt>
                <c:pt idx="15">
                  <c:v>375.0</c:v>
                </c:pt>
                <c:pt idx="16">
                  <c:v>421.0</c:v>
                </c:pt>
                <c:pt idx="17">
                  <c:v>417.0</c:v>
                </c:pt>
                <c:pt idx="18">
                  <c:v>445.0</c:v>
                </c:pt>
                <c:pt idx="19">
                  <c:v>472.0</c:v>
                </c:pt>
                <c:pt idx="20">
                  <c:v>524.0</c:v>
                </c:pt>
                <c:pt idx="21">
                  <c:v>562.0</c:v>
                </c:pt>
              </c:numCache>
            </c:numRef>
          </c:val>
          <c:smooth val="0"/>
          <c:extLst xmlns:c16r2="http://schemas.microsoft.com/office/drawing/2015/06/chart">
            <c:ext xmlns:c16="http://schemas.microsoft.com/office/drawing/2014/chart" uri="{C3380CC4-5D6E-409C-BE32-E72D297353CC}">
              <c16:uniqueId val="{00000000-8279-47D4-BED2-104B48E7D5F6}"/>
            </c:ext>
          </c:extLst>
        </c:ser>
        <c:dLbls>
          <c:showLegendKey val="0"/>
          <c:showVal val="0"/>
          <c:showCatName val="0"/>
          <c:showSerName val="0"/>
          <c:showPercent val="0"/>
          <c:showBubbleSize val="0"/>
        </c:dLbls>
        <c:smooth val="0"/>
        <c:axId val="-1699067072"/>
        <c:axId val="-1700118784"/>
      </c:lineChart>
      <c:catAx>
        <c:axId val="-16990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700118784"/>
        <c:crosses val="autoZero"/>
        <c:auto val="1"/>
        <c:lblAlgn val="ctr"/>
        <c:lblOffset val="100"/>
        <c:noMultiLvlLbl val="0"/>
      </c:catAx>
      <c:valAx>
        <c:axId val="-170011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699067072"/>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Number</a:t>
            </a:r>
            <a:r>
              <a:rPr lang="en-US" baseline="0"/>
              <a:t> of Submissions over Time</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alpha val="85000"/>
              </a:srgbClr>
            </a:solidFill>
            <a:ln w="9525" cap="flat" cmpd="sng" algn="ctr">
              <a:solidFill>
                <a:schemeClr val="lt1">
                  <a:alpha val="50000"/>
                </a:schemeClr>
              </a:solidFill>
              <a:round/>
            </a:ln>
            <a:effectLst/>
          </c:spPr>
          <c:invertIfNegative val="0"/>
          <c:dLbls>
            <c:delete val="1"/>
          </c:dLbls>
          <c:cat>
            <c:numRef>
              <c:f>Dates!$A$1:$A$26</c:f>
              <c:numCache>
                <c:formatCode>d\-mmm</c:formatCode>
                <c:ptCount val="26"/>
                <c:pt idx="0">
                  <c:v>42917.0</c:v>
                </c:pt>
                <c:pt idx="1">
                  <c:v>42927.0</c:v>
                </c:pt>
                <c:pt idx="2">
                  <c:v>42958.0</c:v>
                </c:pt>
                <c:pt idx="3">
                  <c:v>42992.0</c:v>
                </c:pt>
                <c:pt idx="4">
                  <c:v>42996.0</c:v>
                </c:pt>
                <c:pt idx="5">
                  <c:v>42997.0</c:v>
                </c:pt>
                <c:pt idx="6">
                  <c:v>42999.0</c:v>
                </c:pt>
                <c:pt idx="7">
                  <c:v>43004.0</c:v>
                </c:pt>
                <c:pt idx="8">
                  <c:v>43006.0</c:v>
                </c:pt>
                <c:pt idx="9">
                  <c:v>43007.0</c:v>
                </c:pt>
                <c:pt idx="10">
                  <c:v>43008.0</c:v>
                </c:pt>
                <c:pt idx="11">
                  <c:v>43009.0</c:v>
                </c:pt>
                <c:pt idx="12">
                  <c:v>43035.0</c:v>
                </c:pt>
                <c:pt idx="13">
                  <c:v>43019.0</c:v>
                </c:pt>
                <c:pt idx="15">
                  <c:v>43044.0</c:v>
                </c:pt>
                <c:pt idx="16">
                  <c:v>43053.0</c:v>
                </c:pt>
                <c:pt idx="17">
                  <c:v>43060.0</c:v>
                </c:pt>
                <c:pt idx="18">
                  <c:v>43061.0</c:v>
                </c:pt>
                <c:pt idx="19">
                  <c:v>43062.0</c:v>
                </c:pt>
                <c:pt idx="20">
                  <c:v>43063.0</c:v>
                </c:pt>
                <c:pt idx="21">
                  <c:v>43066.0</c:v>
                </c:pt>
                <c:pt idx="22">
                  <c:v>43067.0</c:v>
                </c:pt>
                <c:pt idx="23">
                  <c:v>43068.0</c:v>
                </c:pt>
                <c:pt idx="24">
                  <c:v>43069.0</c:v>
                </c:pt>
                <c:pt idx="25">
                  <c:v>43070.0</c:v>
                </c:pt>
              </c:numCache>
            </c:numRef>
          </c:cat>
          <c:val>
            <c:numRef>
              <c:f>Dates!$B$1:$B$26</c:f>
              <c:numCache>
                <c:formatCode>General</c:formatCode>
                <c:ptCount val="26"/>
                <c:pt idx="0">
                  <c:v>0.0</c:v>
                </c:pt>
                <c:pt idx="1">
                  <c:v>1.0</c:v>
                </c:pt>
                <c:pt idx="2">
                  <c:v>1.0</c:v>
                </c:pt>
                <c:pt idx="3">
                  <c:v>1.0</c:v>
                </c:pt>
                <c:pt idx="4">
                  <c:v>1.0</c:v>
                </c:pt>
                <c:pt idx="5">
                  <c:v>2.0</c:v>
                </c:pt>
                <c:pt idx="6">
                  <c:v>1.0</c:v>
                </c:pt>
                <c:pt idx="7">
                  <c:v>1.0</c:v>
                </c:pt>
                <c:pt idx="8">
                  <c:v>1.0</c:v>
                </c:pt>
                <c:pt idx="9">
                  <c:v>9.0</c:v>
                </c:pt>
                <c:pt idx="10">
                  <c:v>18.0</c:v>
                </c:pt>
                <c:pt idx="11">
                  <c:v>0.0</c:v>
                </c:pt>
                <c:pt idx="12">
                  <c:v>1.0</c:v>
                </c:pt>
                <c:pt idx="13">
                  <c:v>1.0</c:v>
                </c:pt>
                <c:pt idx="15">
                  <c:v>1.0</c:v>
                </c:pt>
                <c:pt idx="16">
                  <c:v>1.0</c:v>
                </c:pt>
                <c:pt idx="17">
                  <c:v>1.0</c:v>
                </c:pt>
                <c:pt idx="18">
                  <c:v>2.0</c:v>
                </c:pt>
                <c:pt idx="19">
                  <c:v>2.0</c:v>
                </c:pt>
                <c:pt idx="20">
                  <c:v>3.0</c:v>
                </c:pt>
                <c:pt idx="21">
                  <c:v>1.0</c:v>
                </c:pt>
                <c:pt idx="22">
                  <c:v>2.0</c:v>
                </c:pt>
                <c:pt idx="23">
                  <c:v>9.0</c:v>
                </c:pt>
                <c:pt idx="24">
                  <c:v>46.0</c:v>
                </c:pt>
                <c:pt idx="25">
                  <c:v>0.0</c:v>
                </c:pt>
              </c:numCache>
            </c:numRef>
          </c:val>
          <c:extLst xmlns:c16r2="http://schemas.microsoft.com/office/drawing/2015/06/chart">
            <c:ext xmlns:c16="http://schemas.microsoft.com/office/drawing/2014/chart" uri="{C3380CC4-5D6E-409C-BE32-E72D297353CC}">
              <c16:uniqueId val="{00000000-3E23-4661-B809-9E015FD44208}"/>
            </c:ext>
          </c:extLst>
        </c:ser>
        <c:dLbls>
          <c:dLblPos val="inEnd"/>
          <c:showLegendKey val="0"/>
          <c:showVal val="1"/>
          <c:showCatName val="0"/>
          <c:showSerName val="0"/>
          <c:showPercent val="0"/>
          <c:showBubbleSize val="0"/>
        </c:dLbls>
        <c:gapWidth val="0"/>
        <c:overlap val="100"/>
        <c:axId val="-1694163472"/>
        <c:axId val="-1694161696"/>
      </c:barChart>
      <c:dateAx>
        <c:axId val="-1694163472"/>
        <c:scaling>
          <c:orientation val="minMax"/>
        </c:scaling>
        <c:delete val="0"/>
        <c:axPos val="b"/>
        <c:numFmt formatCode="d\-mmm"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94161696"/>
        <c:crosses val="autoZero"/>
        <c:auto val="0"/>
        <c:lblOffset val="100"/>
        <c:baseTimeUnit val="days"/>
        <c:majorUnit val="1.0"/>
        <c:majorTimeUnit val="months"/>
        <c:minorUnit val="1.0"/>
        <c:minorTimeUnit val="days"/>
      </c:dateAx>
      <c:valAx>
        <c:axId val="-169416169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Number</a:t>
                </a:r>
                <a:r>
                  <a:rPr lang="en-US" baseline="0"/>
                  <a:t> of Submissions</a:t>
                </a:r>
                <a:endParaRPr 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694163472"/>
        <c:crosses val="autoZero"/>
        <c:crossBetween val="between"/>
        <c:majorUnit val="5.0"/>
        <c:minorUnit val="1.0"/>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12/4/17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12/4/17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ship? where did it come from? and</a:t>
            </a:r>
            <a:r>
              <a:rPr lang="en-US" baseline="0" dirty="0"/>
              <a:t> where is it going?</a:t>
            </a:r>
          </a:p>
          <a:p>
            <a:endParaRPr lang="en-US" baseline="0" dirty="0"/>
          </a:p>
          <a:p>
            <a:r>
              <a:rPr lang="en-US" baseline="0" dirty="0"/>
              <a:t>What is post-quantum crypto?</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1</a:t>
            </a:fld>
            <a:endParaRPr lang="uk-UA"/>
          </a:p>
        </p:txBody>
      </p:sp>
    </p:spTree>
    <p:extLst>
      <p:ext uri="{BB962C8B-B14F-4D97-AF65-F5344CB8AC3E}">
        <p14:creationId xmlns:p14="http://schemas.microsoft.com/office/powerpoint/2010/main" val="197584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knows</a:t>
            </a:r>
          </a:p>
          <a:p>
            <a:r>
              <a:rPr lang="en-US" dirty="0"/>
              <a:t>Similar estimate from Simon Benjamin (Oxford) at ETSI workshop: 15-25 at current spending, but 6-12</a:t>
            </a:r>
            <a:r>
              <a:rPr lang="en-US" baseline="0" dirty="0"/>
              <a:t> years if Manhattan level spending</a:t>
            </a:r>
            <a:endParaRPr lang="en-US" dirty="0"/>
          </a:p>
          <a:p>
            <a:r>
              <a:rPr lang="en-US" dirty="0"/>
              <a:t>Brian</a:t>
            </a:r>
            <a:r>
              <a:rPr lang="en-US" baseline="0" dirty="0"/>
              <a:t> LaMacchia has said his company is working with a timetable of around 15 years</a:t>
            </a:r>
          </a:p>
          <a:p>
            <a:r>
              <a:rPr lang="en-US" baseline="0" dirty="0"/>
              <a:t>DJB has private bet ($2048) on twitter that RSA-2048 will be broken by 2033 (16 years)</a:t>
            </a:r>
          </a:p>
          <a:p>
            <a:endParaRPr lang="en-US" baseline="0" dirty="0"/>
          </a:p>
          <a:p>
            <a:r>
              <a:rPr lang="en-US" sz="1200" b="0" i="0" u="none" strike="noStrike" kern="1200" baseline="0" dirty="0">
                <a:solidFill>
                  <a:schemeClr val="tx1">
                    <a:lumMod val="50000"/>
                  </a:schemeClr>
                </a:solidFill>
                <a:latin typeface="+mn-lt"/>
                <a:ea typeface="+mn-ea"/>
                <a:cs typeface="+mn-cs"/>
              </a:rPr>
              <a:t>Industry has been moving towards quantum resistant cryptosystems</a:t>
            </a:r>
          </a:p>
          <a:p>
            <a:r>
              <a:rPr lang="en-US" sz="1200" b="0" i="0" u="none" strike="noStrike" kern="1200" baseline="0" dirty="0">
                <a:solidFill>
                  <a:schemeClr val="tx1">
                    <a:lumMod val="50000"/>
                  </a:schemeClr>
                </a:solidFill>
                <a:latin typeface="+mn-lt"/>
                <a:ea typeface="+mn-ea"/>
                <a:cs typeface="+mn-cs"/>
              </a:rPr>
              <a:t>Some standards organizations have considered specific schemes (e.g. IETF, hash-based signature) and some </a:t>
            </a:r>
          </a:p>
          <a:p>
            <a:r>
              <a:rPr lang="en-US" sz="1200" b="0" i="0" u="none" strike="noStrike" kern="1200" baseline="0" dirty="0">
                <a:solidFill>
                  <a:schemeClr val="tx1">
                    <a:lumMod val="50000"/>
                  </a:schemeClr>
                </a:solidFill>
                <a:latin typeface="+mn-lt"/>
                <a:ea typeface="+mn-ea"/>
                <a:cs typeface="+mn-cs"/>
              </a:rPr>
              <a:t>expert groups (e.g. EU </a:t>
            </a:r>
            <a:r>
              <a:rPr lang="en-US" sz="1200" b="0" i="0" u="none" strike="noStrike" kern="1200" baseline="0" dirty="0" err="1">
                <a:solidFill>
                  <a:schemeClr val="tx1">
                    <a:lumMod val="50000"/>
                  </a:schemeClr>
                </a:solidFill>
                <a:latin typeface="+mn-lt"/>
                <a:ea typeface="+mn-ea"/>
                <a:cs typeface="+mn-cs"/>
              </a:rPr>
              <a:t>PQcrypto</a:t>
            </a:r>
            <a:r>
              <a:rPr lang="en-US" sz="1200" b="0" i="0" u="none" strike="noStrike" kern="1200" baseline="0" dirty="0">
                <a:solidFill>
                  <a:schemeClr val="tx1">
                    <a:lumMod val="50000"/>
                  </a:schemeClr>
                </a:solidFill>
                <a:latin typeface="+mn-lt"/>
                <a:ea typeface="+mn-ea"/>
                <a:cs typeface="+mn-cs"/>
              </a:rPr>
              <a:t>) made recommendations</a:t>
            </a:r>
          </a:p>
          <a:p>
            <a:endParaRPr lang="en-US" sz="1200" b="0" i="0" u="none" strike="noStrike" kern="1200" baseline="0" dirty="0">
              <a:solidFill>
                <a:schemeClr val="tx1">
                  <a:lumMod val="50000"/>
                </a:schemeClr>
              </a:solidFill>
              <a:latin typeface="+mn-lt"/>
              <a:ea typeface="+mn-ea"/>
              <a:cs typeface="+mn-cs"/>
            </a:endParaRPr>
          </a:p>
          <a:p>
            <a:r>
              <a:rPr lang="en-US" sz="1200" b="0" i="0" u="none" strike="noStrike" kern="1200" baseline="0" dirty="0">
                <a:solidFill>
                  <a:schemeClr val="tx1">
                    <a:lumMod val="50000"/>
                  </a:schemeClr>
                </a:solidFill>
                <a:latin typeface="+mn-lt"/>
                <a:ea typeface="+mn-ea"/>
                <a:cs typeface="+mn-cs"/>
              </a:rPr>
              <a:t>At RSA 2017 </a:t>
            </a:r>
            <a:r>
              <a:rPr lang="mr-IN" sz="1200" b="0" i="0" u="none" strike="noStrike" kern="1200" baseline="0" dirty="0">
                <a:solidFill>
                  <a:schemeClr val="tx1">
                    <a:lumMod val="50000"/>
                  </a:schemeClr>
                </a:solidFill>
                <a:latin typeface="+mn-lt"/>
                <a:ea typeface="+mn-ea"/>
                <a:cs typeface="+mn-cs"/>
              </a:rPr>
              <a:t>–</a:t>
            </a:r>
            <a:r>
              <a:rPr lang="en-US" sz="1200" b="0" i="0" u="none" strike="noStrike" kern="1200" baseline="0" dirty="0">
                <a:solidFill>
                  <a:schemeClr val="tx1">
                    <a:lumMod val="50000"/>
                  </a:schemeClr>
                </a:solidFill>
                <a:latin typeface="+mn-lt"/>
                <a:ea typeface="+mn-ea"/>
                <a:cs typeface="+mn-cs"/>
              </a:rPr>
              <a:t> Shamir said PQC doesn’t keep him up at night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12</a:t>
            </a:fld>
            <a:endParaRPr lang="uk-UA"/>
          </a:p>
        </p:txBody>
      </p:sp>
    </p:spTree>
    <p:extLst>
      <p:ext uri="{BB962C8B-B14F-4D97-AF65-F5344CB8AC3E}">
        <p14:creationId xmlns:p14="http://schemas.microsoft.com/office/powerpoint/2010/main" val="26791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ECC took from it’s invention</a:t>
            </a:r>
            <a:r>
              <a:rPr lang="en-US" baseline="0" dirty="0"/>
              <a:t> in 1985 to only now starting to be widely used in 2015.  30 years!</a:t>
            </a:r>
            <a:endParaRPr lang="en-US" dirty="0"/>
          </a:p>
          <a:p>
            <a:r>
              <a:rPr lang="en-US" dirty="0"/>
              <a:t>Even if we don’t know when (or even if it will ever happen)….it</a:t>
            </a:r>
            <a:r>
              <a:rPr lang="en-US" baseline="0" dirty="0"/>
              <a:t> is a realistic threat so we need to prepare</a:t>
            </a:r>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13</a:t>
            </a:fld>
            <a:endParaRPr lang="en-US"/>
          </a:p>
        </p:txBody>
      </p:sp>
    </p:spTree>
    <p:extLst>
      <p:ext uri="{BB962C8B-B14F-4D97-AF65-F5344CB8AC3E}">
        <p14:creationId xmlns:p14="http://schemas.microsoft.com/office/powerpoint/2010/main" val="255505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We starting getting</a:t>
            </a:r>
            <a:r>
              <a:rPr lang="en-US" baseline="0" dirty="0">
                <a:solidFill>
                  <a:srgbClr val="FF0000"/>
                </a:solidFill>
              </a:rPr>
              <a:t> ready to launch the ship</a:t>
            </a:r>
          </a:p>
          <a:p>
            <a:r>
              <a:rPr lang="en-US" baseline="0" dirty="0">
                <a:solidFill>
                  <a:srgbClr val="FF0000"/>
                </a:solidFill>
              </a:rPr>
              <a:t>(we’d been building it for awhile, see next page)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42738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could say “building</a:t>
            </a:r>
            <a:r>
              <a:rPr lang="en-US" baseline="0" dirty="0"/>
              <a:t> the ship”</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415695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want to expand</a:t>
            </a:r>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398198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to change</a:t>
            </a:r>
          </a:p>
          <a:p>
            <a:r>
              <a:rPr lang="en-US" dirty="0"/>
              <a:t>We</a:t>
            </a:r>
            <a:r>
              <a:rPr lang="en-US" baseline="0" dirty="0"/>
              <a:t> want community’s help as well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340251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lumOff val="5000"/>
                  </a:schemeClr>
                </a:solidFill>
              </a:rPr>
              <a:t>The scope is determined by the NIST current standards.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9631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devote substantial amount of resources, but will be less than for SHA-3</a:t>
            </a:r>
          </a:p>
        </p:txBody>
      </p:sp>
      <p:sp>
        <p:nvSpPr>
          <p:cNvPr id="4" name="Slide Number Placeholder 3"/>
          <p:cNvSpPr>
            <a:spLocks noGrp="1"/>
          </p:cNvSpPr>
          <p:nvPr>
            <p:ph type="sldNum" sz="quarter" idx="10"/>
          </p:nvPr>
        </p:nvSpPr>
        <p:spPr/>
        <p:txBody>
          <a:bodyPr/>
          <a:lstStyle/>
          <a:p>
            <a:fld id="{3B6BA634-12D7-4696-8BC2-80117B96699C}" type="slidenum">
              <a:rPr lang="en-US" smtClean="0"/>
              <a:t>20</a:t>
            </a:fld>
            <a:endParaRPr lang="en-US"/>
          </a:p>
        </p:txBody>
      </p:sp>
    </p:spTree>
    <p:extLst>
      <p:ext uri="{BB962C8B-B14F-4D97-AF65-F5344CB8AC3E}">
        <p14:creationId xmlns:p14="http://schemas.microsoft.com/office/powerpoint/2010/main" val="243838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21</a:t>
            </a:fld>
            <a:endParaRPr lang="en-US"/>
          </a:p>
        </p:txBody>
      </p:sp>
    </p:spTree>
    <p:extLst>
      <p:ext uri="{BB962C8B-B14F-4D97-AF65-F5344CB8AC3E}">
        <p14:creationId xmlns:p14="http://schemas.microsoft.com/office/powerpoint/2010/main" val="151243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Are all the important other properties covered?</a:t>
            </a:r>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170058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Quantum mechanics = behavior of small objects: atoms, electrons, photons</a:t>
            </a:r>
          </a:p>
          <a:p>
            <a:r>
              <a:rPr lang="en-US" baseline="0" dirty="0"/>
              <a:t>Superposition – allows for doing multiple computations at same time</a:t>
            </a:r>
          </a:p>
          <a:p>
            <a:r>
              <a:rPr lang="en-US" baseline="0" dirty="0"/>
              <a:t>“Quantum supremacy”</a:t>
            </a:r>
          </a:p>
        </p:txBody>
      </p:sp>
      <p:sp>
        <p:nvSpPr>
          <p:cNvPr id="4" name="Slide Number Placeholder 3"/>
          <p:cNvSpPr>
            <a:spLocks noGrp="1"/>
          </p:cNvSpPr>
          <p:nvPr>
            <p:ph type="sldNum" sz="quarter" idx="10"/>
          </p:nvPr>
        </p:nvSpPr>
        <p:spPr/>
        <p:txBody>
          <a:bodyPr/>
          <a:lstStyle/>
          <a:p>
            <a:fld id="{876B120F-6258-4097-AE11-2808089DEE91}" type="slidenum">
              <a:rPr lang="en-US" smtClean="0"/>
              <a:t>2</a:t>
            </a:fld>
            <a:endParaRPr lang="en-US"/>
          </a:p>
        </p:txBody>
      </p:sp>
    </p:spTree>
    <p:extLst>
      <p:ext uri="{BB962C8B-B14F-4D97-AF65-F5344CB8AC3E}">
        <p14:creationId xmlns:p14="http://schemas.microsoft.com/office/powerpoint/2010/main" val="139196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short to</a:t>
            </a:r>
            <a:r>
              <a:rPr lang="en-US" baseline="0" dirty="0"/>
              <a:t> long.  From around the world</a:t>
            </a:r>
          </a:p>
          <a:p>
            <a:r>
              <a:rPr lang="en-US" baseline="0" dirty="0"/>
              <a:t>Clarifications:  perfect forward secrecy, post-quantum crypto.  Change the wording here.  Insert this text.</a:t>
            </a:r>
          </a:p>
          <a:p>
            <a:endParaRPr lang="en-US" baseline="0" dirty="0"/>
          </a:p>
          <a:p>
            <a:r>
              <a:rPr lang="en-US" dirty="0"/>
              <a:t>KEMs and public-key encryption can generally be converted back and forth</a:t>
            </a:r>
          </a:p>
          <a:p>
            <a:r>
              <a:rPr lang="en-US" dirty="0"/>
              <a:t>Still requiring IND-CCA2 security</a:t>
            </a:r>
          </a:p>
          <a:p>
            <a:r>
              <a:rPr lang="en-US" dirty="0"/>
              <a:t>As a result of comments, we are adding another option:</a:t>
            </a:r>
          </a:p>
          <a:p>
            <a:pPr lvl="1"/>
            <a:r>
              <a:rPr lang="en-US" dirty="0"/>
              <a:t>Purely ephemeral key-exchange protocol can be done so that only passive security is required</a:t>
            </a:r>
          </a:p>
          <a:p>
            <a:pPr lvl="1"/>
            <a:r>
              <a:rPr lang="en-US" dirty="0"/>
              <a:t>NIST will consider encryption or KEM scheme which provides semantic security with respect to chosen plaintext attack (IND-CPA security)</a:t>
            </a:r>
          </a:p>
          <a:p>
            <a:r>
              <a:rPr lang="en-US" dirty="0" err="1"/>
              <a:t>Diffie</a:t>
            </a:r>
            <a:r>
              <a:rPr lang="en-US" dirty="0"/>
              <a:t>-Hellman type schemes can be submitted as KEMs</a:t>
            </a:r>
          </a:p>
          <a:p>
            <a:r>
              <a:rPr lang="en-US" dirty="0"/>
              <a:t>Authenticated key-exchange is out of scope, as it is a protocol, not a primitive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3001984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highlight some complexities for</a:t>
            </a:r>
            <a:r>
              <a:rPr lang="en-US" baseline="0" dirty="0"/>
              <a:t> PQC standardization. First, large scope, three crypto primitives, not like AES and SHA-3 competition. Second we need to consider both classical security and quantum security. I will further discuss quantum security late on in this presentations. Now we have established security models to prove the security, we also have many applications where the practical attacks can happen regardless the proof results. For each of the primitive, we have multiple tradeoff factors.  For example, for hash based signature, </a:t>
            </a:r>
            <a:r>
              <a:rPr lang="en-US" baseline="0" dirty="0" err="1"/>
              <a:t>stateful</a:t>
            </a:r>
            <a:r>
              <a:rPr lang="en-US" baseline="0" dirty="0"/>
              <a:t> signature is shorter and stateless signature is larger.  PQC is different from the first generation of PKC. At that time, we were trying to plug in and trying to make it work. Now we reply on those, replace them with new one will certainly not an easy task.  We will talk challenges in a separate page. People ask us whether this is a competition, we have bene reluctant to call it a competition. Yes and No. Yes- Open and trans, public proposal and public analysis, NIST will make selection based on the synopsis. No – Not one algorithm, three primitives each may have more than one, no straight forward comparison, selection will be made in multiple rounds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C971FF-EF28-4195-A575-329446EFAA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74129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ask for a wider</a:t>
            </a:r>
            <a:r>
              <a:rPr lang="en-US" baseline="0" dirty="0"/>
              <a:t> range of security levels than we ultimately decide to standardize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Indistinguishability under </a:t>
            </a:r>
            <a:r>
              <a:rPr lang="en-US" sz="1200" b="0" i="0" kern="1200" dirty="0">
                <a:solidFill>
                  <a:schemeClr val="tx1"/>
                </a:solidFill>
                <a:effectLst/>
                <a:latin typeface="+mn-lt"/>
                <a:ea typeface="+mn-ea"/>
                <a:cs typeface="+mn-cs"/>
              </a:rPr>
              <a:t>adaptive chosen ciphertext attack</a:t>
            </a:r>
          </a:p>
          <a:p>
            <a:r>
              <a:rPr lang="en-US" dirty="0"/>
              <a:t>EUF-CMA: Existential </a:t>
            </a:r>
            <a:r>
              <a:rPr lang="en-US" dirty="0" err="1"/>
              <a:t>unforgeability</a:t>
            </a:r>
            <a:r>
              <a:rPr lang="en-US" dirty="0"/>
              <a:t> under adaptive chosen message attacks</a:t>
            </a:r>
          </a:p>
          <a:p>
            <a:endParaRPr lang="en-US" sz="1200" b="0" i="0" kern="1200" dirty="0">
              <a:solidFill>
                <a:schemeClr val="tx1"/>
              </a:solidFill>
              <a:effectLst/>
              <a:latin typeface="+mn-lt"/>
              <a:ea typeface="+mn-ea"/>
              <a:cs typeface="+mn-cs"/>
            </a:endParaRPr>
          </a:p>
          <a:p>
            <a:r>
              <a:rPr lang="en-US" sz="2400" dirty="0"/>
              <a:t>Grover’s algorithm doesn’t parallelize well</a:t>
            </a:r>
          </a:p>
          <a:p>
            <a:r>
              <a:rPr lang="en-US" sz="2400" dirty="0"/>
              <a:t>Science for assessing classical security is better developed than that for assessing quantum security</a:t>
            </a:r>
          </a:p>
          <a:p>
            <a:r>
              <a:rPr lang="en-US" sz="2400" dirty="0"/>
              <a:t>Classical cryptanalysis can improve our understanding of the structure underlying the primitive, which is also the basis for quantum cryptanalysis</a:t>
            </a:r>
          </a:p>
          <a:p>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25</a:t>
            </a:fld>
            <a:endParaRPr lang="en-US"/>
          </a:p>
        </p:txBody>
      </p:sp>
    </p:spTree>
    <p:extLst>
      <p:ext uri="{BB962C8B-B14F-4D97-AF65-F5344CB8AC3E}">
        <p14:creationId xmlns:p14="http://schemas.microsoft.com/office/powerpoint/2010/main" val="404932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3278421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submitters to primarily focus on levels 1,2,and</a:t>
            </a:r>
            <a:r>
              <a:rPr lang="en-US" baseline="0" dirty="0"/>
              <a:t> 3</a:t>
            </a:r>
          </a:p>
          <a:p>
            <a:r>
              <a:rPr lang="en-US" baseline="0" dirty="0"/>
              <a:t>Also at least one parameter set for very high security (4 or 5)</a:t>
            </a:r>
          </a:p>
          <a:p>
            <a:r>
              <a:rPr lang="en-US" dirty="0"/>
              <a:t>Assume a PQC algorithm has only one tunable parameter, corresponding to classical security</a:t>
            </a:r>
          </a:p>
          <a:p>
            <a:r>
              <a:rPr lang="en-US" dirty="0"/>
              <a:t>Assume no quantum attacks, beside generic ones (i.e. Grover-based ones)</a:t>
            </a:r>
          </a:p>
          <a:p>
            <a:r>
              <a:rPr lang="en-US" dirty="0"/>
              <a:t>To meet security strengths 1, 3, 5 set classical security to 128, 192, 256 bits respectively</a:t>
            </a:r>
          </a:p>
          <a:p>
            <a:r>
              <a:rPr lang="en-US" dirty="0"/>
              <a:t>Security strength 2 means somewhere between 128 and 192 bits of classical security.  Where exactly depends on how well the classical attacks “</a:t>
            </a:r>
            <a:r>
              <a:rPr lang="en-US" dirty="0" err="1"/>
              <a:t>Groverize</a:t>
            </a:r>
            <a:r>
              <a:rPr lang="en-US" dirty="0"/>
              <a:t>”</a:t>
            </a:r>
          </a:p>
          <a:p>
            <a:pPr lvl="1"/>
            <a:r>
              <a:rPr lang="en-US" dirty="0"/>
              <a:t>i.e., how effective are generic techniques for decreasing the cost of the classical attacks using quantum computer</a:t>
            </a:r>
          </a:p>
          <a:p>
            <a:r>
              <a:rPr lang="en-US" sz="1200" kern="1200" dirty="0">
                <a:solidFill>
                  <a:schemeClr val="tx1">
                    <a:lumMod val="50000"/>
                  </a:schemeClr>
                </a:solidFill>
                <a:effectLst/>
                <a:latin typeface="+mn-lt"/>
                <a:ea typeface="+mn-ea"/>
                <a:cs typeface="+mn-cs"/>
              </a:rPr>
              <a:t>Security strengths 2 and 4 are defined in such a way that they offer the maximum possible quantum security strength that can be offered by a scheme that only has a classical security strength of 128 or 192 bits, respectively</a:t>
            </a:r>
          </a:p>
          <a:p>
            <a:endParaRPr lang="en-US" dirty="0"/>
          </a:p>
          <a:p>
            <a:r>
              <a:rPr lang="en-US" dirty="0"/>
              <a:t>If they </a:t>
            </a:r>
            <a:r>
              <a:rPr lang="en-US" dirty="0" err="1"/>
              <a:t>Groverize</a:t>
            </a:r>
            <a:r>
              <a:rPr lang="en-US" dirty="0"/>
              <a:t> well, you will need a classical security strength on the high end of the range, and if they </a:t>
            </a:r>
            <a:r>
              <a:rPr lang="en-US" dirty="0" err="1"/>
              <a:t>Groverize</a:t>
            </a:r>
            <a:r>
              <a:rPr lang="en-US" dirty="0"/>
              <a:t> poorly, you will need a classical security strength on the low end of the range.</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27</a:t>
            </a:fld>
            <a:endParaRPr lang="en-US"/>
          </a:p>
        </p:txBody>
      </p:sp>
    </p:spTree>
    <p:extLst>
      <p:ext uri="{BB962C8B-B14F-4D97-AF65-F5344CB8AC3E}">
        <p14:creationId xmlns:p14="http://schemas.microsoft.com/office/powerpoint/2010/main" val="277470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28</a:t>
            </a:fld>
            <a:endParaRPr lang="en-US"/>
          </a:p>
        </p:txBody>
      </p:sp>
    </p:spTree>
    <p:extLst>
      <p:ext uri="{BB962C8B-B14F-4D97-AF65-F5344CB8AC3E}">
        <p14:creationId xmlns:p14="http://schemas.microsoft.com/office/powerpoint/2010/main" val="1457627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72713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30</a:t>
            </a:fld>
            <a:endParaRPr lang="uk-UA"/>
          </a:p>
        </p:txBody>
      </p:sp>
    </p:spTree>
    <p:extLst>
      <p:ext uri="{BB962C8B-B14F-4D97-AF65-F5344CB8AC3E}">
        <p14:creationId xmlns:p14="http://schemas.microsoft.com/office/powerpoint/2010/main" val="71944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security is just one of the challenges. We need to handle</a:t>
            </a:r>
            <a:r>
              <a:rPr lang="en-US" baseline="0" dirty="0"/>
              <a:t> many situations which are new to us. Here are just a few examples. The first is decryption failure. Some encryption algorithms, even you choose everything right, can have failed decryption. It may require a higher level protocol to handle how many decryption failures are allowed before halt. Some hash based signature needs to manage state. Each private key can only use once. The chosen </a:t>
            </a:r>
            <a:r>
              <a:rPr lang="en-US" baseline="0" dirty="0" err="1"/>
              <a:t>ciphertext</a:t>
            </a:r>
            <a:r>
              <a:rPr lang="en-US" baseline="0" dirty="0"/>
              <a:t> model does not apply to one-time key for key establishment. As we work hard on Random number generator for uniformly at random key generation, for some of the post-quantum schemes, we will be Gaussian simulation to generate one time random value.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C971FF-EF28-4195-A575-329446EFAA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190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wondering how many submissions ….. </a:t>
            </a:r>
          </a:p>
          <a:p>
            <a:endParaRPr lang="en-US" dirty="0"/>
          </a:p>
          <a:p>
            <a:r>
              <a:rPr lang="en-US" dirty="0"/>
              <a:t>7 were complete</a:t>
            </a:r>
          </a:p>
          <a:p>
            <a:r>
              <a:rPr lang="en-US" dirty="0"/>
              <a:t>Most had minor issues, many dealing with implementation</a:t>
            </a:r>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294068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Entanglement –</a:t>
            </a:r>
            <a:r>
              <a:rPr lang="en-US" baseline="0" dirty="0"/>
              <a:t> strong correlation between two quantum particles</a:t>
            </a:r>
          </a:p>
          <a:p>
            <a:r>
              <a:rPr lang="en-US" baseline="0" dirty="0"/>
              <a:t>Claims of higher qubit computations, but not </a:t>
            </a:r>
          </a:p>
          <a:p>
            <a:r>
              <a:rPr lang="en-US" baseline="0" dirty="0"/>
              <a:t>IBM making 5-qubit cloud computer available</a:t>
            </a:r>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3</a:t>
            </a:fld>
            <a:endParaRPr lang="en-US"/>
          </a:p>
        </p:txBody>
      </p:sp>
    </p:spTree>
    <p:extLst>
      <p:ext uri="{BB962C8B-B14F-4D97-AF65-F5344CB8AC3E}">
        <p14:creationId xmlns:p14="http://schemas.microsoft.com/office/powerpoint/2010/main" val="2422358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Ship has Sailed!</a:t>
            </a:r>
          </a:p>
          <a:p>
            <a:r>
              <a:rPr lang="en-US" dirty="0"/>
              <a:t>To be posted as soon as </a:t>
            </a:r>
            <a:r>
              <a:rPr lang="en-US" dirty="0" smtClean="0"/>
              <a:t>possible</a:t>
            </a:r>
          </a:p>
          <a:p>
            <a:endParaRPr lang="en-US" dirty="0" smtClean="0"/>
          </a:p>
          <a:p>
            <a:r>
              <a:rPr lang="en-US" dirty="0" smtClean="0"/>
              <a:t>46 submissions</a:t>
            </a:r>
            <a:r>
              <a:rPr lang="en-US" baseline="0" dirty="0" smtClean="0"/>
              <a:t> (including resubmissions) on final day.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33</a:t>
            </a:fld>
            <a:endParaRPr lang="en-US"/>
          </a:p>
        </p:txBody>
      </p:sp>
    </p:spTree>
    <p:extLst>
      <p:ext uri="{BB962C8B-B14F-4D97-AF65-F5344CB8AC3E}">
        <p14:creationId xmlns:p14="http://schemas.microsoft.com/office/powerpoint/2010/main" val="4254897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dirty="0" err="1"/>
              <a:t>geobatch</a:t>
            </a:r>
            <a:r>
              <a:rPr lang="en-US" dirty="0"/>
              <a:t> to create map of submissions?)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35</a:t>
            </a:fld>
            <a:endParaRPr lang="en-US"/>
          </a:p>
        </p:txBody>
      </p:sp>
    </p:spTree>
    <p:extLst>
      <p:ext uri="{BB962C8B-B14F-4D97-AF65-F5344CB8AC3E}">
        <p14:creationId xmlns:p14="http://schemas.microsoft.com/office/powerpoint/2010/main" val="3090698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fld id="{69C971FF-EF28-4195-A575-329446EFAA55}" type="slidenum">
              <a:rPr lang="en-US" smtClean="0"/>
              <a:t>36</a:t>
            </a:fld>
            <a:endParaRPr lang="en-US"/>
          </a:p>
        </p:txBody>
      </p:sp>
    </p:spTree>
    <p:extLst>
      <p:ext uri="{BB962C8B-B14F-4D97-AF65-F5344CB8AC3E}">
        <p14:creationId xmlns:p14="http://schemas.microsoft.com/office/powerpoint/2010/main" val="1381978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will not be painless</a:t>
            </a:r>
          </a:p>
        </p:txBody>
      </p:sp>
      <p:sp>
        <p:nvSpPr>
          <p:cNvPr id="4" name="Slide Number Placeholder 3"/>
          <p:cNvSpPr>
            <a:spLocks noGrp="1"/>
          </p:cNvSpPr>
          <p:nvPr>
            <p:ph type="sldNum" sz="quarter" idx="10"/>
          </p:nvPr>
        </p:nvSpPr>
        <p:spPr/>
        <p:txBody>
          <a:bodyPr/>
          <a:lstStyle/>
          <a:p>
            <a:fld id="{69C971FF-EF28-4195-A575-329446EFAA55}" type="slidenum">
              <a:rPr lang="en-US" smtClean="0"/>
              <a:t>40</a:t>
            </a:fld>
            <a:endParaRPr lang="en-US"/>
          </a:p>
        </p:txBody>
      </p:sp>
    </p:spTree>
    <p:extLst>
      <p:ext uri="{BB962C8B-B14F-4D97-AF65-F5344CB8AC3E}">
        <p14:creationId xmlns:p14="http://schemas.microsoft.com/office/powerpoint/2010/main" val="396412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5</a:t>
            </a:fld>
            <a:endParaRPr lang="uk-UA"/>
          </a:p>
        </p:txBody>
      </p:sp>
    </p:spTree>
    <p:extLst>
      <p:ext uri="{BB962C8B-B14F-4D97-AF65-F5344CB8AC3E}">
        <p14:creationId xmlns:p14="http://schemas.microsoft.com/office/powerpoint/2010/main" val="201345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 billion years to 100 seconds for RSA-2048 (assuming a 2-4K QC)</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7</a:t>
            </a:fld>
            <a:endParaRPr lang="uk-UA"/>
          </a:p>
        </p:txBody>
      </p:sp>
    </p:spTree>
    <p:extLst>
      <p:ext uri="{BB962C8B-B14F-4D97-AF65-F5344CB8AC3E}">
        <p14:creationId xmlns:p14="http://schemas.microsoft.com/office/powerpoint/2010/main" val="48956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8</a:t>
            </a:fld>
            <a:endParaRPr lang="uk-UA"/>
          </a:p>
        </p:txBody>
      </p:sp>
    </p:spTree>
    <p:extLst>
      <p:ext uri="{BB962C8B-B14F-4D97-AF65-F5344CB8AC3E}">
        <p14:creationId xmlns:p14="http://schemas.microsoft.com/office/powerpoint/2010/main" val="54426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quantum crypto</a:t>
            </a:r>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75271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lumMod val="50000"/>
                </a:schemeClr>
              </a:solidFill>
              <a:latin typeface="+mn-lt"/>
              <a:ea typeface="+mn-ea"/>
              <a:cs typeface="+mn-cs"/>
            </a:endParaRPr>
          </a:p>
          <a:p>
            <a:endParaRPr lang="en-US" sz="1200" b="0" i="0" u="none" strike="noStrike" kern="1200" baseline="0" dirty="0">
              <a:solidFill>
                <a:schemeClr val="tx1">
                  <a:lumMod val="50000"/>
                </a:schemeClr>
              </a:solidFill>
              <a:latin typeface="+mn-lt"/>
              <a:ea typeface="+mn-ea"/>
              <a:cs typeface="+mn-cs"/>
            </a:endParaRPr>
          </a:p>
          <a:p>
            <a:endParaRPr lang="en-US" sz="1200" b="0" i="0" u="none" strike="noStrike" kern="1200" baseline="0" dirty="0">
              <a:solidFill>
                <a:schemeClr val="tx1">
                  <a:lumMod val="50000"/>
                </a:schemeClr>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79094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knows</a:t>
            </a:r>
          </a:p>
          <a:p>
            <a:r>
              <a:rPr lang="en-US" dirty="0"/>
              <a:t>Similar estimate from Simon Benjamin (Oxford) at ETSI workshop: 15-25 at current spending, but 6-12</a:t>
            </a:r>
            <a:r>
              <a:rPr lang="en-US" baseline="0" dirty="0"/>
              <a:t> years if Manhattan level spending</a:t>
            </a:r>
            <a:endParaRPr lang="en-US" dirty="0"/>
          </a:p>
          <a:p>
            <a:r>
              <a:rPr lang="en-US" dirty="0"/>
              <a:t>Brian</a:t>
            </a:r>
            <a:r>
              <a:rPr lang="en-US" baseline="0" dirty="0"/>
              <a:t> LaMacchia has said his company is working with a timetable of around 15 years</a:t>
            </a:r>
          </a:p>
          <a:p>
            <a:r>
              <a:rPr lang="en-US" baseline="0" dirty="0"/>
              <a:t>DJB has private bet ($2048) on twitter that RSA-2048 will be broken by 2033 (16 years)</a:t>
            </a:r>
          </a:p>
          <a:p>
            <a:endParaRPr lang="en-US" baseline="0" dirty="0"/>
          </a:p>
          <a:p>
            <a:r>
              <a:rPr lang="en-US" sz="1200" b="0" i="0" u="none" strike="noStrike" kern="1200" baseline="0" dirty="0">
                <a:solidFill>
                  <a:schemeClr val="tx1">
                    <a:lumMod val="50000"/>
                  </a:schemeClr>
                </a:solidFill>
                <a:latin typeface="+mn-lt"/>
                <a:ea typeface="+mn-ea"/>
                <a:cs typeface="+mn-cs"/>
              </a:rPr>
              <a:t>Industry has been moving towards quantum resistant cryptosystems</a:t>
            </a:r>
          </a:p>
          <a:p>
            <a:r>
              <a:rPr lang="en-US" sz="1200" b="0" i="0" u="none" strike="noStrike" kern="1200" baseline="0" dirty="0">
                <a:solidFill>
                  <a:schemeClr val="tx1">
                    <a:lumMod val="50000"/>
                  </a:schemeClr>
                </a:solidFill>
                <a:latin typeface="+mn-lt"/>
                <a:ea typeface="+mn-ea"/>
                <a:cs typeface="+mn-cs"/>
              </a:rPr>
              <a:t>Some standards organizations have considered specific schemes (e.g. IETF, hash-based signature) and some </a:t>
            </a:r>
          </a:p>
          <a:p>
            <a:r>
              <a:rPr lang="en-US" sz="1200" b="0" i="0" u="none" strike="noStrike" kern="1200" baseline="0" dirty="0">
                <a:solidFill>
                  <a:schemeClr val="tx1">
                    <a:lumMod val="50000"/>
                  </a:schemeClr>
                </a:solidFill>
                <a:latin typeface="+mn-lt"/>
                <a:ea typeface="+mn-ea"/>
                <a:cs typeface="+mn-cs"/>
              </a:rPr>
              <a:t>expert groups (e.g. EU </a:t>
            </a:r>
            <a:r>
              <a:rPr lang="en-US" sz="1200" b="0" i="0" u="none" strike="noStrike" kern="1200" baseline="0" dirty="0" err="1">
                <a:solidFill>
                  <a:schemeClr val="tx1">
                    <a:lumMod val="50000"/>
                  </a:schemeClr>
                </a:solidFill>
                <a:latin typeface="+mn-lt"/>
                <a:ea typeface="+mn-ea"/>
                <a:cs typeface="+mn-cs"/>
              </a:rPr>
              <a:t>PQcrypto</a:t>
            </a:r>
            <a:r>
              <a:rPr lang="en-US" sz="1200" b="0" i="0" u="none" strike="noStrike" kern="1200" baseline="0" dirty="0">
                <a:solidFill>
                  <a:schemeClr val="tx1">
                    <a:lumMod val="50000"/>
                  </a:schemeClr>
                </a:solidFill>
                <a:latin typeface="+mn-lt"/>
                <a:ea typeface="+mn-ea"/>
                <a:cs typeface="+mn-cs"/>
              </a:rPr>
              <a:t>) made recommendations</a:t>
            </a:r>
          </a:p>
          <a:p>
            <a:endParaRPr lang="en-US" sz="1200" b="0" i="0" u="none" strike="noStrike" kern="1200" baseline="0" dirty="0">
              <a:solidFill>
                <a:schemeClr val="tx1">
                  <a:lumMod val="50000"/>
                </a:schemeClr>
              </a:solidFill>
              <a:latin typeface="+mn-lt"/>
              <a:ea typeface="+mn-ea"/>
              <a:cs typeface="+mn-cs"/>
            </a:endParaRPr>
          </a:p>
          <a:p>
            <a:r>
              <a:rPr lang="en-US" sz="1200" b="0" i="0" u="none" strike="noStrike" kern="1200" baseline="0" dirty="0">
                <a:solidFill>
                  <a:schemeClr val="tx1">
                    <a:lumMod val="50000"/>
                  </a:schemeClr>
                </a:solidFill>
                <a:latin typeface="+mn-lt"/>
                <a:ea typeface="+mn-ea"/>
                <a:cs typeface="+mn-cs"/>
              </a:rPr>
              <a:t>At RSA 2017 </a:t>
            </a:r>
            <a:r>
              <a:rPr lang="mr-IN" sz="1200" b="0" i="0" u="none" strike="noStrike" kern="1200" baseline="0" dirty="0">
                <a:solidFill>
                  <a:schemeClr val="tx1">
                    <a:lumMod val="50000"/>
                  </a:schemeClr>
                </a:solidFill>
                <a:latin typeface="+mn-lt"/>
                <a:ea typeface="+mn-ea"/>
                <a:cs typeface="+mn-cs"/>
              </a:rPr>
              <a:t>–</a:t>
            </a:r>
            <a:r>
              <a:rPr lang="en-US" sz="1200" b="0" i="0" u="none" strike="noStrike" kern="1200" baseline="0" dirty="0">
                <a:solidFill>
                  <a:schemeClr val="tx1">
                    <a:lumMod val="50000"/>
                  </a:schemeClr>
                </a:solidFill>
                <a:latin typeface="+mn-lt"/>
                <a:ea typeface="+mn-ea"/>
                <a:cs typeface="+mn-cs"/>
              </a:rPr>
              <a:t> Shamir said PQC doesn’t keep him up at night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11</a:t>
            </a:fld>
            <a:endParaRPr lang="uk-UA"/>
          </a:p>
        </p:txBody>
      </p:sp>
    </p:spTree>
    <p:extLst>
      <p:ext uri="{BB962C8B-B14F-4D97-AF65-F5344CB8AC3E}">
        <p14:creationId xmlns:p14="http://schemas.microsoft.com/office/powerpoint/2010/main" val="6146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descr="Map of Asia"/>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12/4/17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12/4/17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12/4/17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12/4/17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12/4/17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12/4/17</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12/4/17</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12/4/17</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12/4/17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12/4/17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12/4/17</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gif"/><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jpeg"/><Relationship Id="rId13" Type="http://schemas.openxmlformats.org/officeDocument/2006/relationships/image" Target="../media/image25.tiff"/><Relationship Id="rId14"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qc-forum@nist.gov" TargetMode="External"/><Relationship Id="rId3" Type="http://schemas.openxmlformats.org/officeDocument/2006/relationships/hyperlink" Target="http://www.nist.gov/pqcrypto"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st.gov/pqcrypt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hyperlink" Target="http://math.nist.gov/quantum/zoo"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nist.gov/pqcrypto" TargetMode="External"/><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025" y="1963056"/>
            <a:ext cx="9753600" cy="3048001"/>
          </a:xfrm>
        </p:spPr>
        <p:txBody>
          <a:bodyPr>
            <a:normAutofit/>
          </a:bodyPr>
          <a:lstStyle/>
          <a:p>
            <a:r>
              <a:rPr lang="en-US" sz="5400" dirty="0"/>
              <a:t>The Ship has sailed</a:t>
            </a:r>
          </a:p>
        </p:txBody>
      </p:sp>
      <p:sp>
        <p:nvSpPr>
          <p:cNvPr id="3" name="Subtitle 2"/>
          <p:cNvSpPr>
            <a:spLocks noGrp="1"/>
          </p:cNvSpPr>
          <p:nvPr>
            <p:ph type="subTitle" idx="1"/>
          </p:nvPr>
        </p:nvSpPr>
        <p:spPr>
          <a:xfrm>
            <a:off x="1216025" y="5011057"/>
            <a:ext cx="7848600" cy="1143000"/>
          </a:xfrm>
        </p:spPr>
        <p:txBody>
          <a:bodyPr/>
          <a:lstStyle/>
          <a:p>
            <a:r>
              <a:rPr lang="en-US" sz="2400" b="1" dirty="0"/>
              <a:t>The NIST Post-Quantum Crypto “Competition”</a:t>
            </a:r>
          </a:p>
          <a:p>
            <a:endParaRPr lang="en-US" dirty="0"/>
          </a:p>
        </p:txBody>
      </p:sp>
      <p:pic>
        <p:nvPicPr>
          <p:cNvPr id="5" name="Picture 4">
            <a:extLst>
              <a:ext uri="{FF2B5EF4-FFF2-40B4-BE49-F238E27FC236}">
                <a16:creationId xmlns:a16="http://schemas.microsoft.com/office/drawing/2014/main" xmlns="" id="{40BA8109-A818-444D-89DC-2CDF693FC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25" y="800100"/>
            <a:ext cx="6248399" cy="3124200"/>
          </a:xfrm>
          <a:prstGeom prst="rect">
            <a:avLst/>
          </a:prstGeom>
          <a:ln>
            <a:solidFill>
              <a:schemeClr val="accent1"/>
            </a:solidFill>
          </a:ln>
        </p:spPr>
      </p:pic>
      <p:sp>
        <p:nvSpPr>
          <p:cNvPr id="6" name="Subtitle 2">
            <a:extLst>
              <a:ext uri="{FF2B5EF4-FFF2-40B4-BE49-F238E27FC236}">
                <a16:creationId xmlns:a16="http://schemas.microsoft.com/office/drawing/2014/main" xmlns="" id="{1AE8F44D-CE7A-41C3-AF21-1173669540B0}"/>
              </a:ext>
            </a:extLst>
          </p:cNvPr>
          <p:cNvSpPr txBox="1">
            <a:spLocks/>
          </p:cNvSpPr>
          <p:nvPr/>
        </p:nvSpPr>
        <p:spPr>
          <a:xfrm>
            <a:off x="1217613" y="5791200"/>
            <a:ext cx="2819400" cy="533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en-US" dirty="0">
                <a:solidFill>
                  <a:schemeClr val="tx1">
                    <a:lumMod val="50000"/>
                  </a:schemeClr>
                </a:solidFill>
              </a:rPr>
              <a:t>Dustin Moody, NIST</a:t>
            </a:r>
          </a:p>
          <a:p>
            <a:endParaRPr lang="en-US" dirty="0"/>
          </a:p>
        </p:txBody>
      </p:sp>
      <p:pic>
        <p:nvPicPr>
          <p:cNvPr id="1026" name="Picture 2" descr="Image result for nist logo">
            <a:extLst>
              <a:ext uri="{FF2B5EF4-FFF2-40B4-BE49-F238E27FC236}">
                <a16:creationId xmlns:a16="http://schemas.microsoft.com/office/drawing/2014/main" xmlns="" id="{EDCF4AAE-C90D-421F-97D8-85716A6F5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612" y="5410200"/>
            <a:ext cx="2562226" cy="117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624425"/>
            <a:ext cx="11274663" cy="761802"/>
          </a:xfrm>
        </p:spPr>
        <p:txBody>
          <a:bodyPr/>
          <a:lstStyle/>
          <a:p>
            <a:r>
              <a:rPr lang="en-US" dirty="0"/>
              <a:t>Possible Replacements</a:t>
            </a:r>
          </a:p>
        </p:txBody>
      </p:sp>
      <p:sp>
        <p:nvSpPr>
          <p:cNvPr id="3" name="Content Placeholder 2"/>
          <p:cNvSpPr>
            <a:spLocks noGrp="1"/>
          </p:cNvSpPr>
          <p:nvPr>
            <p:ph idx="1"/>
          </p:nvPr>
        </p:nvSpPr>
        <p:spPr>
          <a:xfrm>
            <a:off x="609441" y="1611064"/>
            <a:ext cx="10969943" cy="5017502"/>
          </a:xfrm>
        </p:spPr>
        <p:txBody>
          <a:bodyPr/>
          <a:lstStyle/>
          <a:p>
            <a:r>
              <a:rPr lang="en-US" dirty="0"/>
              <a:t>Lattice-based</a:t>
            </a:r>
          </a:p>
          <a:p>
            <a:r>
              <a:rPr lang="en-US" dirty="0"/>
              <a:t>Code-based</a:t>
            </a:r>
          </a:p>
          <a:p>
            <a:r>
              <a:rPr lang="en-US" dirty="0"/>
              <a:t>Multivariate</a:t>
            </a:r>
          </a:p>
          <a:p>
            <a:r>
              <a:rPr lang="en-US" dirty="0"/>
              <a:t>Others</a:t>
            </a:r>
          </a:p>
          <a:p>
            <a:pPr lvl="1"/>
            <a:r>
              <a:rPr lang="en-US" dirty="0"/>
              <a:t>Hash-based signatures</a:t>
            </a:r>
          </a:p>
          <a:p>
            <a:pPr lvl="1"/>
            <a:r>
              <a:rPr lang="en-US" dirty="0"/>
              <a:t>Isogeny-based </a:t>
            </a:r>
          </a:p>
          <a:p>
            <a:pPr lvl="1"/>
            <a:r>
              <a:rPr lang="en-US" dirty="0" err="1"/>
              <a:t>Etc</a:t>
            </a:r>
            <a:r>
              <a:rPr lang="en-US" dirty="0"/>
              <a:t>….</a:t>
            </a:r>
          </a:p>
          <a:p>
            <a:pPr lvl="1"/>
            <a:endParaRPr lang="en-US" dirty="0"/>
          </a:p>
          <a:p>
            <a:r>
              <a:rPr lang="en-US" dirty="0"/>
              <a:t>All have their pros and cons</a:t>
            </a:r>
          </a:p>
        </p:txBody>
      </p:sp>
      <p:pic>
        <p:nvPicPr>
          <p:cNvPr id="2050" name="Picture 2" descr="http://olaqui.df.unipi.it/beginners_materiali/Fig02_beginn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356" y="2251324"/>
            <a:ext cx="2140450" cy="1605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7/77/Wikipedia_in_binar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36117" y="1524000"/>
            <a:ext cx="2501695" cy="4864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i2-s2-public.s3.amazonaws.com/figures/2016-03-25/2226e1217fcd800c4064cde6c834aa1b1c673a12/12-Figure2-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0" r="30647"/>
          <a:stretch/>
        </p:blipFill>
        <p:spPr bwMode="auto">
          <a:xfrm>
            <a:off x="9391336" y="2819400"/>
            <a:ext cx="2189476" cy="21570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mqchallenge.org/img/top/equatio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284" y="4648200"/>
            <a:ext cx="3909728" cy="13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038"/>
            <a:ext cx="9753600" cy="1325562"/>
          </a:xfrm>
        </p:spPr>
        <p:txBody>
          <a:bodyPr/>
          <a:lstStyle/>
          <a:p>
            <a:r>
              <a:rPr lang="en-US" dirty="0"/>
              <a:t>PQC Standardization - too early?</a:t>
            </a:r>
          </a:p>
        </p:txBody>
      </p:sp>
      <p:sp>
        <p:nvSpPr>
          <p:cNvPr id="3" name="Content Placeholder 2"/>
          <p:cNvSpPr>
            <a:spLocks noGrp="1"/>
          </p:cNvSpPr>
          <p:nvPr>
            <p:ph idx="1"/>
          </p:nvPr>
        </p:nvSpPr>
        <p:spPr>
          <a:xfrm>
            <a:off x="1217614" y="1828800"/>
            <a:ext cx="10134598" cy="4343400"/>
          </a:xfrm>
        </p:spPr>
        <p:txBody>
          <a:bodyPr/>
          <a:lstStyle/>
          <a:p>
            <a:r>
              <a:rPr lang="en-US" dirty="0"/>
              <a:t>There has been much debate whether it is too early to look into PQC standardization</a:t>
            </a:r>
          </a:p>
          <a:p>
            <a:r>
              <a:rPr lang="en-US" dirty="0"/>
              <a:t>When will a (large-scale) quantum computer be built?</a:t>
            </a:r>
          </a:p>
          <a:p>
            <a:pPr lvl="1"/>
            <a:endParaRPr lang="en-US" dirty="0"/>
          </a:p>
          <a:p>
            <a:pPr marL="342900" indent="-342900"/>
            <a:endParaRPr lang="en-US" dirty="0"/>
          </a:p>
          <a:p>
            <a:endParaRPr lang="en-US" dirty="0"/>
          </a:p>
        </p:txBody>
      </p:sp>
    </p:spTree>
    <p:extLst>
      <p:ext uri="{BB962C8B-B14F-4D97-AF65-F5344CB8AC3E}">
        <p14:creationId xmlns:p14="http://schemas.microsoft.com/office/powerpoint/2010/main" val="24676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038"/>
            <a:ext cx="9753600" cy="1325562"/>
          </a:xfrm>
        </p:spPr>
        <p:txBody>
          <a:bodyPr/>
          <a:lstStyle/>
          <a:p>
            <a:r>
              <a:rPr lang="en-US" dirty="0"/>
              <a:t>PQC Standardization - too early?</a:t>
            </a:r>
          </a:p>
        </p:txBody>
      </p:sp>
      <p:sp>
        <p:nvSpPr>
          <p:cNvPr id="3" name="Content Placeholder 2"/>
          <p:cNvSpPr>
            <a:spLocks noGrp="1"/>
          </p:cNvSpPr>
          <p:nvPr>
            <p:ph idx="1"/>
          </p:nvPr>
        </p:nvSpPr>
        <p:spPr>
          <a:xfrm>
            <a:off x="1217614" y="1828800"/>
            <a:ext cx="10134598" cy="4343400"/>
          </a:xfrm>
        </p:spPr>
        <p:txBody>
          <a:bodyPr/>
          <a:lstStyle/>
          <a:p>
            <a:r>
              <a:rPr lang="en-US" dirty="0"/>
              <a:t>There has been much debate whether it is too early to look into PQC standardization</a:t>
            </a:r>
          </a:p>
          <a:p>
            <a:r>
              <a:rPr lang="en-US" dirty="0"/>
              <a:t>When will a (large-scale) quantum computer be built?</a:t>
            </a:r>
          </a:p>
          <a:p>
            <a:pPr lvl="1"/>
            <a:endParaRPr lang="en-US" dirty="0"/>
          </a:p>
          <a:p>
            <a:pPr lvl="1"/>
            <a:r>
              <a:rPr lang="en-US" b="1" dirty="0">
                <a:solidFill>
                  <a:schemeClr val="accent1"/>
                </a:solidFill>
              </a:rPr>
              <a:t>“There is a 1 in 7 chance that some fundamental public-key crypto will be broken by quantum by 2026, and a 1 in 2 chance of the same by 2031.”</a:t>
            </a:r>
          </a:p>
          <a:p>
            <a:pPr marL="0" indent="0">
              <a:buNone/>
            </a:pPr>
            <a:r>
              <a:rPr lang="en-US" dirty="0"/>
              <a:t>		 – Dr. Michele </a:t>
            </a:r>
            <a:r>
              <a:rPr lang="en-US" dirty="0" err="1"/>
              <a:t>Mosca</a:t>
            </a:r>
            <a:r>
              <a:rPr lang="en-US" dirty="0"/>
              <a:t>, U. of Waterloo</a:t>
            </a:r>
          </a:p>
          <a:p>
            <a:pPr marL="342900" indent="-342900"/>
            <a:endParaRPr lang="en-US" dirty="0"/>
          </a:p>
          <a:p>
            <a:pPr marL="342900" indent="-342900"/>
            <a:r>
              <a:rPr lang="en-US" dirty="0"/>
              <a:t>Our experience tells that we need (at least) several years to develop and deploy PQC standards</a:t>
            </a:r>
          </a:p>
          <a:p>
            <a:pPr marL="342900" indent="-342900"/>
            <a:endParaRPr lang="en-US" dirty="0"/>
          </a:p>
          <a:p>
            <a:endParaRPr lang="en-US" dirty="0"/>
          </a:p>
        </p:txBody>
      </p:sp>
    </p:spTree>
    <p:extLst>
      <p:ext uri="{BB962C8B-B14F-4D97-AF65-F5344CB8AC3E}">
        <p14:creationId xmlns:p14="http://schemas.microsoft.com/office/powerpoint/2010/main" val="30898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60" y="613613"/>
            <a:ext cx="11274663" cy="761802"/>
          </a:xfrm>
        </p:spPr>
        <p:txBody>
          <a:bodyPr>
            <a:normAutofit/>
          </a:bodyPr>
          <a:lstStyle/>
          <a:p>
            <a:r>
              <a:rPr lang="en-US" dirty="0"/>
              <a:t>How soon do we need to worry?</a:t>
            </a:r>
          </a:p>
        </p:txBody>
      </p:sp>
      <p:sp>
        <p:nvSpPr>
          <p:cNvPr id="3" name="Content Placeholder 2"/>
          <p:cNvSpPr>
            <a:spLocks noGrp="1"/>
          </p:cNvSpPr>
          <p:nvPr>
            <p:ph idx="1"/>
          </p:nvPr>
        </p:nvSpPr>
        <p:spPr>
          <a:xfrm>
            <a:off x="654456" y="1513415"/>
            <a:ext cx="10696387" cy="5019580"/>
          </a:xfrm>
        </p:spPr>
        <p:txBody>
          <a:bodyPr>
            <a:normAutofit/>
          </a:bodyPr>
          <a:lstStyle/>
          <a:p>
            <a:r>
              <a:rPr lang="en-US" sz="2399" dirty="0"/>
              <a:t>How long does your information need to be secure (</a:t>
            </a:r>
            <a:r>
              <a:rPr lang="en-US" sz="2399" i="1" dirty="0">
                <a:solidFill>
                  <a:schemeClr val="accent1"/>
                </a:solidFill>
              </a:rPr>
              <a:t>x</a:t>
            </a:r>
            <a:r>
              <a:rPr lang="en-US" sz="2399" dirty="0">
                <a:solidFill>
                  <a:schemeClr val="accent1"/>
                </a:solidFill>
              </a:rPr>
              <a:t> years</a:t>
            </a:r>
            <a:r>
              <a:rPr lang="en-US" sz="2399" dirty="0"/>
              <a:t>)</a:t>
            </a:r>
          </a:p>
          <a:p>
            <a:r>
              <a:rPr lang="en-US" sz="2399" dirty="0"/>
              <a:t>How long to re-tool with a quantum safe solution (</a:t>
            </a:r>
            <a:r>
              <a:rPr lang="en-US" sz="2399" i="1" dirty="0">
                <a:solidFill>
                  <a:schemeClr val="bg1">
                    <a:lumMod val="65000"/>
                  </a:schemeClr>
                </a:solidFill>
              </a:rPr>
              <a:t>y</a:t>
            </a:r>
            <a:r>
              <a:rPr lang="en-US" sz="2399" dirty="0">
                <a:solidFill>
                  <a:schemeClr val="bg1">
                    <a:lumMod val="65000"/>
                  </a:schemeClr>
                </a:solidFill>
              </a:rPr>
              <a:t> years</a:t>
            </a:r>
            <a:r>
              <a:rPr lang="en-US" sz="2399" dirty="0"/>
              <a:t>)</a:t>
            </a:r>
          </a:p>
          <a:p>
            <a:r>
              <a:rPr lang="en-US" sz="2399" dirty="0"/>
              <a:t>How long until a large-scale quantum computer is built (</a:t>
            </a:r>
            <a:r>
              <a:rPr lang="en-US" sz="2399" i="1" dirty="0">
                <a:solidFill>
                  <a:srgbClr val="F1925D"/>
                </a:solidFill>
              </a:rPr>
              <a:t>z</a:t>
            </a:r>
            <a:r>
              <a:rPr lang="en-US" sz="2399" dirty="0">
                <a:solidFill>
                  <a:srgbClr val="F1925D"/>
                </a:solidFill>
              </a:rPr>
              <a:t> years</a:t>
            </a:r>
            <a:r>
              <a:rPr lang="en-US" sz="2399" dirty="0"/>
              <a:t>)</a:t>
            </a:r>
          </a:p>
          <a:p>
            <a:endParaRPr lang="en-US" dirty="0"/>
          </a:p>
          <a:p>
            <a:endParaRPr lang="en-US" dirty="0"/>
          </a:p>
          <a:p>
            <a:endParaRPr lang="en-US" dirty="0"/>
          </a:p>
          <a:p>
            <a:endParaRPr lang="en-US" dirty="0"/>
          </a:p>
          <a:p>
            <a:endParaRPr lang="en-US" dirty="0"/>
          </a:p>
          <a:p>
            <a:endParaRPr lang="en-US" sz="2199" dirty="0"/>
          </a:p>
          <a:p>
            <a:endParaRPr lang="en-US" sz="2199" dirty="0"/>
          </a:p>
          <a:p>
            <a:endParaRPr lang="en-US" sz="2199" dirty="0"/>
          </a:p>
        </p:txBody>
      </p:sp>
      <p:grpSp>
        <p:nvGrpSpPr>
          <p:cNvPr id="4" name="Group 3"/>
          <p:cNvGrpSpPr/>
          <p:nvPr/>
        </p:nvGrpSpPr>
        <p:grpSpPr>
          <a:xfrm>
            <a:off x="2183831" y="3603687"/>
            <a:ext cx="7632556" cy="2910351"/>
            <a:chOff x="2806157" y="4387699"/>
            <a:chExt cx="7090951" cy="2180642"/>
          </a:xfrm>
        </p:grpSpPr>
        <p:grpSp>
          <p:nvGrpSpPr>
            <p:cNvPr id="5" name="Group 4"/>
            <p:cNvGrpSpPr/>
            <p:nvPr/>
          </p:nvGrpSpPr>
          <p:grpSpPr>
            <a:xfrm>
              <a:off x="2806157" y="4387699"/>
              <a:ext cx="6677179" cy="2180642"/>
              <a:chOff x="2806157" y="4475567"/>
              <a:chExt cx="6677179" cy="2180642"/>
            </a:xfrm>
          </p:grpSpPr>
          <p:grpSp>
            <p:nvGrpSpPr>
              <p:cNvPr id="7" name="Group 6"/>
              <p:cNvGrpSpPr/>
              <p:nvPr/>
            </p:nvGrpSpPr>
            <p:grpSpPr>
              <a:xfrm>
                <a:off x="4280511" y="4975567"/>
                <a:ext cx="3540152" cy="1680642"/>
                <a:chOff x="4280511" y="4788312"/>
                <a:chExt cx="3540152" cy="1680642"/>
              </a:xfrm>
            </p:grpSpPr>
            <p:grpSp>
              <p:nvGrpSpPr>
                <p:cNvPr id="9" name="Group 8"/>
                <p:cNvGrpSpPr/>
                <p:nvPr/>
              </p:nvGrpSpPr>
              <p:grpSpPr>
                <a:xfrm>
                  <a:off x="4280511" y="5042642"/>
                  <a:ext cx="3235350" cy="1426312"/>
                  <a:chOff x="4051911" y="4875753"/>
                  <a:chExt cx="3235350" cy="1426312"/>
                </a:xfrm>
              </p:grpSpPr>
              <p:grpSp>
                <p:nvGrpSpPr>
                  <p:cNvPr id="11" name="Group 10"/>
                  <p:cNvGrpSpPr/>
                  <p:nvPr/>
                </p:nvGrpSpPr>
                <p:grpSpPr>
                  <a:xfrm>
                    <a:off x="4051911" y="5093112"/>
                    <a:ext cx="3235350" cy="1208953"/>
                    <a:chOff x="4051911" y="5093112"/>
                    <a:chExt cx="3235350" cy="1208953"/>
                  </a:xfrm>
                </p:grpSpPr>
                <p:grpSp>
                  <p:nvGrpSpPr>
                    <p:cNvPr id="14" name="Group 13"/>
                    <p:cNvGrpSpPr/>
                    <p:nvPr/>
                  </p:nvGrpSpPr>
                  <p:grpSpPr>
                    <a:xfrm>
                      <a:off x="4086859" y="5093112"/>
                      <a:ext cx="3200402" cy="762000"/>
                      <a:chOff x="4086859" y="4788312"/>
                      <a:chExt cx="3200402" cy="762000"/>
                    </a:xfrm>
                  </p:grpSpPr>
                  <p:sp>
                    <p:nvSpPr>
                      <p:cNvPr id="17" name="Rectangle 16"/>
                      <p:cNvSpPr/>
                      <p:nvPr/>
                    </p:nvSpPr>
                    <p:spPr>
                      <a:xfrm>
                        <a:off x="5687061" y="4788312"/>
                        <a:ext cx="1600200" cy="381000"/>
                      </a:xfrm>
                      <a:prstGeom prst="rect">
                        <a:avLst/>
                      </a:prstGeom>
                      <a:solidFill>
                        <a:schemeClr val="accent1"/>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8" name="Rectangle 17"/>
                      <p:cNvSpPr/>
                      <p:nvPr/>
                    </p:nvSpPr>
                    <p:spPr>
                      <a:xfrm>
                        <a:off x="4086859" y="4788312"/>
                        <a:ext cx="1600200" cy="381000"/>
                      </a:xfrm>
                      <a:prstGeom prst="rect">
                        <a:avLst/>
                      </a:prstGeom>
                      <a:solidFill>
                        <a:schemeClr val="bg1">
                          <a:lumMod val="65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9" name="Rectangle 18"/>
                      <p:cNvSpPr/>
                      <p:nvPr/>
                    </p:nvSpPr>
                    <p:spPr>
                      <a:xfrm>
                        <a:off x="4086859" y="5169312"/>
                        <a:ext cx="2514600" cy="381000"/>
                      </a:xfrm>
                      <a:prstGeom prst="rect">
                        <a:avLst/>
                      </a:prstGeom>
                      <a:solidFill>
                        <a:srgbClr val="F1925D"/>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TextBox 19"/>
                      <p:cNvSpPr txBox="1"/>
                      <p:nvPr/>
                    </p:nvSpPr>
                    <p:spPr>
                      <a:xfrm>
                        <a:off x="4667889" y="4788312"/>
                        <a:ext cx="438150" cy="276562"/>
                      </a:xfrm>
                      <a:prstGeom prst="rect">
                        <a:avLst/>
                      </a:prstGeom>
                      <a:noFill/>
                    </p:spPr>
                    <p:txBody>
                      <a:bodyPr wrap="square" rtlCol="0">
                        <a:spAutoFit/>
                      </a:bodyPr>
                      <a:lstStyle/>
                      <a:p>
                        <a:r>
                          <a:rPr lang="en-US" sz="1799" i="1" dirty="0"/>
                          <a:t>y</a:t>
                        </a:r>
                      </a:p>
                    </p:txBody>
                  </p:sp>
                  <p:sp>
                    <p:nvSpPr>
                      <p:cNvPr id="21" name="TextBox 20"/>
                      <p:cNvSpPr txBox="1"/>
                      <p:nvPr/>
                    </p:nvSpPr>
                    <p:spPr>
                      <a:xfrm>
                        <a:off x="6196182" y="4788312"/>
                        <a:ext cx="438150" cy="276562"/>
                      </a:xfrm>
                      <a:prstGeom prst="rect">
                        <a:avLst/>
                      </a:prstGeom>
                      <a:noFill/>
                    </p:spPr>
                    <p:txBody>
                      <a:bodyPr wrap="square" rtlCol="0">
                        <a:spAutoFit/>
                      </a:bodyPr>
                      <a:lstStyle/>
                      <a:p>
                        <a:r>
                          <a:rPr lang="en-US" sz="1799" i="1" dirty="0"/>
                          <a:t>x</a:t>
                        </a:r>
                      </a:p>
                    </p:txBody>
                  </p:sp>
                  <p:sp>
                    <p:nvSpPr>
                      <p:cNvPr id="22" name="TextBox 21"/>
                      <p:cNvSpPr txBox="1"/>
                      <p:nvPr/>
                    </p:nvSpPr>
                    <p:spPr>
                      <a:xfrm>
                        <a:off x="5125083" y="5169312"/>
                        <a:ext cx="438150" cy="276562"/>
                      </a:xfrm>
                      <a:prstGeom prst="rect">
                        <a:avLst/>
                      </a:prstGeom>
                      <a:noFill/>
                    </p:spPr>
                    <p:txBody>
                      <a:bodyPr wrap="square" rtlCol="0">
                        <a:spAutoFit/>
                      </a:bodyPr>
                      <a:lstStyle/>
                      <a:p>
                        <a:r>
                          <a:rPr lang="en-US" sz="1799" i="1" dirty="0"/>
                          <a:t>z</a:t>
                        </a:r>
                      </a:p>
                    </p:txBody>
                  </p:sp>
                </p:grpSp>
                <p:cxnSp>
                  <p:nvCxnSpPr>
                    <p:cNvPr id="15" name="Straight Arrow Connector 14"/>
                    <p:cNvCxnSpPr/>
                    <p:nvPr/>
                  </p:nvCxnSpPr>
                  <p:spPr>
                    <a:xfrm>
                      <a:off x="4086858" y="6007503"/>
                      <a:ext cx="3200400"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51911" y="6025503"/>
                      <a:ext cx="1309218" cy="276562"/>
                    </a:xfrm>
                    <a:prstGeom prst="rect">
                      <a:avLst/>
                    </a:prstGeom>
                    <a:noFill/>
                  </p:spPr>
                  <p:txBody>
                    <a:bodyPr wrap="square" rtlCol="0">
                      <a:spAutoFit/>
                    </a:bodyPr>
                    <a:lstStyle/>
                    <a:p>
                      <a:r>
                        <a:rPr lang="en-US" sz="1799" dirty="0"/>
                        <a:t>time</a:t>
                      </a:r>
                    </a:p>
                  </p:txBody>
                </p:sp>
              </p:grpSp>
              <p:sp>
                <p:nvSpPr>
                  <p:cNvPr id="12" name="Left Brace 11"/>
                  <p:cNvSpPr/>
                  <p:nvPr/>
                </p:nvSpPr>
                <p:spPr>
                  <a:xfrm rot="16200000">
                    <a:off x="6865540" y="5242892"/>
                    <a:ext cx="190500" cy="65293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p>
                </p:txBody>
              </p:sp>
              <p:sp>
                <p:nvSpPr>
                  <p:cNvPr id="13" name="Left Brace 12"/>
                  <p:cNvSpPr/>
                  <p:nvPr/>
                </p:nvSpPr>
                <p:spPr>
                  <a:xfrm rot="5400000">
                    <a:off x="5308788" y="4672992"/>
                    <a:ext cx="175502" cy="581024"/>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p>
                </p:txBody>
              </p:sp>
            </p:grpSp>
            <p:sp>
              <p:nvSpPr>
                <p:cNvPr id="10" name="TextBox 9"/>
                <p:cNvSpPr txBox="1"/>
                <p:nvPr/>
              </p:nvSpPr>
              <p:spPr>
                <a:xfrm>
                  <a:off x="4544063" y="4788312"/>
                  <a:ext cx="3276600" cy="253603"/>
                </a:xfrm>
                <a:prstGeom prst="rect">
                  <a:avLst/>
                </a:prstGeom>
                <a:noFill/>
              </p:spPr>
              <p:txBody>
                <a:bodyPr wrap="square" rtlCol="0">
                  <a:spAutoFit/>
                </a:bodyPr>
                <a:lstStyle/>
                <a:p>
                  <a:r>
                    <a:rPr lang="en-US" sz="1600" dirty="0"/>
                    <a:t>What do we do here??</a:t>
                  </a:r>
                </a:p>
              </p:txBody>
            </p:sp>
          </p:grpSp>
          <p:sp>
            <p:nvSpPr>
              <p:cNvPr id="8" name="TextBox 7"/>
              <p:cNvSpPr txBox="1"/>
              <p:nvPr/>
            </p:nvSpPr>
            <p:spPr>
              <a:xfrm>
                <a:off x="2806157" y="4475567"/>
                <a:ext cx="6677179" cy="391938"/>
              </a:xfrm>
              <a:prstGeom prst="rect">
                <a:avLst/>
              </a:prstGeom>
              <a:noFill/>
            </p:spPr>
            <p:txBody>
              <a:bodyPr wrap="square" rtlCol="0">
                <a:spAutoFit/>
              </a:bodyPr>
              <a:lstStyle/>
              <a:p>
                <a:r>
                  <a:rPr lang="en-US" sz="2799" dirty="0"/>
                  <a:t>Theorem (</a:t>
                </a:r>
                <a:r>
                  <a:rPr lang="en-US" sz="2799" dirty="0" err="1"/>
                  <a:t>Mosca</a:t>
                </a:r>
                <a:r>
                  <a:rPr lang="en-US" sz="2799" dirty="0"/>
                  <a:t>): If </a:t>
                </a:r>
                <a:r>
                  <a:rPr lang="en-US" sz="2799" i="1" dirty="0">
                    <a:solidFill>
                      <a:schemeClr val="accent1"/>
                    </a:solidFill>
                  </a:rPr>
                  <a:t>x</a:t>
                </a:r>
                <a:r>
                  <a:rPr lang="en-US" sz="2799" dirty="0"/>
                  <a:t> + </a:t>
                </a:r>
                <a:r>
                  <a:rPr lang="en-US" sz="2799" i="1" dirty="0">
                    <a:solidFill>
                      <a:schemeClr val="bg1">
                        <a:lumMod val="65000"/>
                      </a:schemeClr>
                    </a:solidFill>
                  </a:rPr>
                  <a:t>y</a:t>
                </a:r>
                <a:r>
                  <a:rPr lang="en-US" sz="2799" dirty="0"/>
                  <a:t> &gt; </a:t>
                </a:r>
                <a:r>
                  <a:rPr lang="en-US" sz="2799" i="1" dirty="0">
                    <a:solidFill>
                      <a:srgbClr val="F1925D"/>
                    </a:solidFill>
                  </a:rPr>
                  <a:t>z</a:t>
                </a:r>
                <a:r>
                  <a:rPr lang="en-US" sz="2799" dirty="0"/>
                  <a:t>, then worry!</a:t>
                </a:r>
              </a:p>
            </p:txBody>
          </p:sp>
        </p:grpSp>
        <p:sp>
          <p:nvSpPr>
            <p:cNvPr id="6" name="TextBox 5"/>
            <p:cNvSpPr txBox="1"/>
            <p:nvPr/>
          </p:nvSpPr>
          <p:spPr>
            <a:xfrm>
              <a:off x="6862926" y="5930879"/>
              <a:ext cx="3034182" cy="253603"/>
            </a:xfrm>
            <a:prstGeom prst="rect">
              <a:avLst/>
            </a:prstGeom>
            <a:noFill/>
          </p:spPr>
          <p:txBody>
            <a:bodyPr wrap="square" rtlCol="0">
              <a:spAutoFit/>
            </a:bodyPr>
            <a:lstStyle/>
            <a:p>
              <a:r>
                <a:rPr lang="en-US" sz="1600" dirty="0"/>
                <a:t>secret keys revealed</a:t>
              </a:r>
            </a:p>
          </p:txBody>
        </p:sp>
      </p:grpSp>
      <p:sp>
        <p:nvSpPr>
          <p:cNvPr id="23" name="Rounded Rectangle 22"/>
          <p:cNvSpPr/>
          <p:nvPr/>
        </p:nvSpPr>
        <p:spPr>
          <a:xfrm>
            <a:off x="1929896" y="3429000"/>
            <a:ext cx="7745916" cy="310399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91176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30" y="915055"/>
            <a:ext cx="11271727" cy="685621"/>
          </a:xfrm>
        </p:spPr>
        <p:txBody>
          <a:bodyPr/>
          <a:lstStyle/>
          <a:p>
            <a:r>
              <a:rPr lang="en-US" dirty="0"/>
              <a:t>NSA Announcement</a:t>
            </a:r>
          </a:p>
        </p:txBody>
      </p:sp>
      <p:sp>
        <p:nvSpPr>
          <p:cNvPr id="3" name="Content Placeholder 2"/>
          <p:cNvSpPr>
            <a:spLocks noGrp="1"/>
          </p:cNvSpPr>
          <p:nvPr>
            <p:ph idx="1"/>
          </p:nvPr>
        </p:nvSpPr>
        <p:spPr>
          <a:xfrm>
            <a:off x="610870" y="2057757"/>
            <a:ext cx="10741341" cy="4189909"/>
          </a:xfrm>
        </p:spPr>
        <p:txBody>
          <a:bodyPr/>
          <a:lstStyle/>
          <a:p>
            <a:pPr>
              <a:lnSpc>
                <a:spcPct val="100000"/>
              </a:lnSpc>
              <a:spcBef>
                <a:spcPts val="600"/>
              </a:spcBef>
            </a:pPr>
            <a:r>
              <a:rPr lang="en-US" dirty="0"/>
              <a:t>Aug 2015 - NSA's Information Assurance Directorate </a:t>
            </a:r>
          </a:p>
          <a:p>
            <a:pPr marL="45720" indent="0">
              <a:lnSpc>
                <a:spcPct val="100000"/>
              </a:lnSpc>
              <a:spcBef>
                <a:spcPts val="600"/>
              </a:spcBef>
              <a:buNone/>
            </a:pPr>
            <a:r>
              <a:rPr lang="en-US" dirty="0"/>
              <a:t>  updated its list of Suite B cryptographic algorithms</a:t>
            </a:r>
          </a:p>
          <a:p>
            <a:endParaRPr lang="en-US" dirty="0"/>
          </a:p>
          <a:p>
            <a:pPr lvl="1"/>
            <a:r>
              <a:rPr lang="en-US" sz="2400" b="1" dirty="0">
                <a:solidFill>
                  <a:schemeClr val="accent1"/>
                </a:solidFill>
              </a:rPr>
              <a:t>“IAD will initiate a transition to </a:t>
            </a:r>
            <a:r>
              <a:rPr lang="en-US" sz="2400" b="1" dirty="0">
                <a:solidFill>
                  <a:schemeClr val="accent3">
                    <a:lumMod val="75000"/>
                  </a:schemeClr>
                </a:solidFill>
              </a:rPr>
              <a:t>quantum resistant algorithms </a:t>
            </a:r>
            <a:r>
              <a:rPr lang="en-US" sz="2400" b="1" dirty="0">
                <a:solidFill>
                  <a:schemeClr val="accent1"/>
                </a:solidFill>
              </a:rPr>
              <a:t>in the </a:t>
            </a:r>
            <a:r>
              <a:rPr lang="en-US" sz="2400" b="1" dirty="0">
                <a:solidFill>
                  <a:srgbClr val="FF0000"/>
                </a:solidFill>
              </a:rPr>
              <a:t>not too distant future</a:t>
            </a:r>
            <a:r>
              <a:rPr lang="en-US" sz="2400" b="1" dirty="0">
                <a:solidFill>
                  <a:schemeClr val="accent1"/>
                </a:solidFill>
              </a:rPr>
              <a:t>. Based on experience in deploying Suite B, we have determined to start planning and communicating early about the upcoming transition to quantum resistant algorithms.” </a:t>
            </a:r>
          </a:p>
          <a:p>
            <a:endParaRPr lang="en-US" dirty="0"/>
          </a:p>
          <a:p>
            <a:r>
              <a:rPr lang="en-US" dirty="0"/>
              <a:t>Standardization is the first step towards the transition</a:t>
            </a:r>
          </a:p>
        </p:txBody>
      </p:sp>
      <p:sp>
        <p:nvSpPr>
          <p:cNvPr id="4" name="Slide Number Placeholder 3"/>
          <p:cNvSpPr>
            <a:spLocks noGrp="1"/>
          </p:cNvSpPr>
          <p:nvPr>
            <p:ph type="sldNum" sz="quarter" idx="12"/>
          </p:nvPr>
        </p:nvSpPr>
        <p:spPr/>
        <p:txBody>
          <a:bodyPr/>
          <a:lstStyle/>
          <a:p>
            <a:endParaRPr lang="en-US" kern="0" dirty="0">
              <a:solidFill>
                <a:sysClr val="windowText" lastClr="000000"/>
              </a:solidFill>
            </a:endParaRPr>
          </a:p>
        </p:txBody>
      </p:sp>
      <p:pic>
        <p:nvPicPr>
          <p:cNvPr id="5" name="Picture 4"/>
          <p:cNvPicPr>
            <a:picLocks noChangeAspect="1"/>
          </p:cNvPicPr>
          <p:nvPr/>
        </p:nvPicPr>
        <p:blipFill>
          <a:blip r:embed="rId2"/>
          <a:stretch>
            <a:fillRect/>
          </a:stretch>
        </p:blipFill>
        <p:spPr>
          <a:xfrm>
            <a:off x="9142412" y="685800"/>
            <a:ext cx="2019300" cy="2019300"/>
          </a:xfrm>
          <a:prstGeom prst="rect">
            <a:avLst/>
          </a:prstGeom>
        </p:spPr>
      </p:pic>
    </p:spTree>
    <p:extLst>
      <p:ext uri="{BB962C8B-B14F-4D97-AF65-F5344CB8AC3E}">
        <p14:creationId xmlns:p14="http://schemas.microsoft.com/office/powerpoint/2010/main" val="34955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47" y="645617"/>
            <a:ext cx="9519524" cy="986224"/>
          </a:xfrm>
        </p:spPr>
        <p:txBody>
          <a:bodyPr>
            <a:normAutofit/>
          </a:bodyPr>
          <a:lstStyle/>
          <a:p>
            <a:r>
              <a:rPr lang="en-US" dirty="0"/>
              <a:t>The decision to move forward</a:t>
            </a:r>
          </a:p>
        </p:txBody>
      </p:sp>
      <p:sp>
        <p:nvSpPr>
          <p:cNvPr id="3" name="Content Placeholder 2"/>
          <p:cNvSpPr>
            <a:spLocks noGrp="1"/>
          </p:cNvSpPr>
          <p:nvPr>
            <p:ph idx="1"/>
          </p:nvPr>
        </p:nvSpPr>
        <p:spPr>
          <a:xfrm>
            <a:off x="912812" y="2057400"/>
            <a:ext cx="10590528" cy="4342269"/>
          </a:xfrm>
        </p:spPr>
        <p:txBody>
          <a:bodyPr>
            <a:normAutofit fontScale="77500" lnSpcReduction="20000"/>
          </a:bodyPr>
          <a:lstStyle/>
          <a:p>
            <a:r>
              <a:rPr lang="en-US" sz="3600" dirty="0"/>
              <a:t>NIST decided </a:t>
            </a:r>
            <a:r>
              <a:rPr lang="en-US" sz="3600" b="1" dirty="0">
                <a:solidFill>
                  <a:srgbClr val="FF0000"/>
                </a:solidFill>
              </a:rPr>
              <a:t>it is the time </a:t>
            </a:r>
            <a:r>
              <a:rPr lang="en-US" sz="3600" dirty="0"/>
              <a:t>to look into standardization</a:t>
            </a:r>
          </a:p>
          <a:p>
            <a:endParaRPr lang="en-US" sz="3600" dirty="0"/>
          </a:p>
          <a:p>
            <a:pPr>
              <a:lnSpc>
                <a:spcPct val="120000"/>
              </a:lnSpc>
            </a:pPr>
            <a:r>
              <a:rPr lang="en-US" sz="3600" dirty="0"/>
              <a:t>We see our role as managing a process of achieving community consensus in a </a:t>
            </a:r>
            <a:r>
              <a:rPr lang="en-US" sz="3600" b="1" dirty="0"/>
              <a:t>transparent</a:t>
            </a:r>
            <a:r>
              <a:rPr lang="en-US" sz="3600" dirty="0"/>
              <a:t> and </a:t>
            </a:r>
            <a:r>
              <a:rPr lang="en-US" sz="3600" b="1" dirty="0"/>
              <a:t>timely </a:t>
            </a:r>
            <a:r>
              <a:rPr lang="en-US" sz="3600" dirty="0"/>
              <a:t>manner</a:t>
            </a:r>
          </a:p>
          <a:p>
            <a:endParaRPr lang="en-US" sz="3600" dirty="0"/>
          </a:p>
          <a:p>
            <a:r>
              <a:rPr lang="en-US" sz="3600" dirty="0"/>
              <a:t>We do not expect to “pick a winner”</a:t>
            </a:r>
          </a:p>
          <a:p>
            <a:pPr lvl="1"/>
            <a:r>
              <a:rPr lang="en-US" sz="3600" dirty="0"/>
              <a:t>Ideally,</a:t>
            </a:r>
            <a:r>
              <a:rPr lang="en-US" sz="3600" dirty="0">
                <a:solidFill>
                  <a:schemeClr val="accent1"/>
                </a:solidFill>
              </a:rPr>
              <a:t> several algorithms </a:t>
            </a:r>
            <a:r>
              <a:rPr lang="en-US" sz="3600" dirty="0"/>
              <a:t>will emerge as </a:t>
            </a:r>
            <a:r>
              <a:rPr lang="en-US" sz="3600" dirty="0">
                <a:solidFill>
                  <a:schemeClr val="accent1"/>
                </a:solidFill>
              </a:rPr>
              <a:t>‘good choices’</a:t>
            </a:r>
            <a:endParaRPr lang="en-US" sz="3600" dirty="0"/>
          </a:p>
        </p:txBody>
      </p:sp>
    </p:spTree>
    <p:extLst>
      <p:ext uri="{BB962C8B-B14F-4D97-AF65-F5344CB8AC3E}">
        <p14:creationId xmlns:p14="http://schemas.microsoft.com/office/powerpoint/2010/main" val="18122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55" y="389730"/>
            <a:ext cx="9522520" cy="1325217"/>
          </a:xfrm>
        </p:spPr>
        <p:txBody>
          <a:bodyPr/>
          <a:lstStyle/>
          <a:p>
            <a:r>
              <a:rPr lang="en-US" dirty="0"/>
              <a:t>What we have done so far – </a:t>
            </a:r>
            <a:br>
              <a:rPr lang="en-US" dirty="0"/>
            </a:br>
            <a:r>
              <a:rPr lang="en-US" dirty="0"/>
              <a:t>The first mile in a long journey</a:t>
            </a:r>
            <a:endParaRPr lang="en-US" cap="none" dirty="0"/>
          </a:p>
        </p:txBody>
      </p:sp>
      <p:sp>
        <p:nvSpPr>
          <p:cNvPr id="3" name="Content Placeholder 2"/>
          <p:cNvSpPr>
            <a:spLocks noGrp="1"/>
          </p:cNvSpPr>
          <p:nvPr>
            <p:ph idx="1"/>
          </p:nvPr>
        </p:nvSpPr>
        <p:spPr>
          <a:xfrm>
            <a:off x="990341" y="1895009"/>
            <a:ext cx="6627674" cy="4646990"/>
          </a:xfrm>
        </p:spPr>
        <p:txBody>
          <a:bodyPr>
            <a:normAutofit fontScale="77500" lnSpcReduction="20000"/>
          </a:bodyPr>
          <a:lstStyle/>
          <a:p>
            <a:r>
              <a:rPr lang="en-US" dirty="0"/>
              <a:t>~ 2012 – NIST begins PQC project</a:t>
            </a:r>
          </a:p>
          <a:p>
            <a:pPr lvl="1"/>
            <a:r>
              <a:rPr lang="en-US" dirty="0"/>
              <a:t>Research and build NIST team</a:t>
            </a:r>
          </a:p>
          <a:p>
            <a:r>
              <a:rPr lang="en-US" dirty="0"/>
              <a:t>April 2015 – 1</a:t>
            </a:r>
            <a:r>
              <a:rPr lang="en-US" baseline="30000" dirty="0"/>
              <a:t>st</a:t>
            </a:r>
            <a:r>
              <a:rPr lang="en-US" dirty="0"/>
              <a:t> NIST PQC workshop</a:t>
            </a:r>
          </a:p>
          <a:p>
            <a:r>
              <a:rPr lang="en-US" dirty="0"/>
              <a:t>Aug 2015 – NSA statement</a:t>
            </a:r>
          </a:p>
          <a:p>
            <a:r>
              <a:rPr lang="en-US" dirty="0"/>
              <a:t>Feb 2016 – NIST Report on PQC (NISTIR 8105)</a:t>
            </a:r>
          </a:p>
          <a:p>
            <a:r>
              <a:rPr lang="en-US" dirty="0"/>
              <a:t>Feb 2016 – NIST preliminary announcement of        		          standardization plan</a:t>
            </a:r>
          </a:p>
          <a:p>
            <a:r>
              <a:rPr lang="en-US" dirty="0"/>
              <a:t>Aug 2016 – Draft submission requirements and evaluation criteria released for public comments</a:t>
            </a:r>
          </a:p>
          <a:p>
            <a:r>
              <a:rPr lang="en-US" dirty="0"/>
              <a:t>Sep 2016 – Comment period ended</a:t>
            </a:r>
          </a:p>
          <a:p>
            <a:r>
              <a:rPr lang="en-US" dirty="0"/>
              <a:t>Dec 2016 – Finalized requirements and criteria 		          (Federal Register Notice)</a:t>
            </a:r>
          </a:p>
          <a:p>
            <a:r>
              <a:rPr lang="en-US" dirty="0"/>
              <a:t>Nov 2017 – Deadline for submissions</a:t>
            </a:r>
          </a:p>
        </p:txBody>
      </p:sp>
      <p:pic>
        <p:nvPicPr>
          <p:cNvPr id="1026" name="Picture 2" descr="https://s-media-cache-ak0.pinimg.com/originals/20/d6/14/20d614184b6e8849eb996dec471de7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013" y="2209800"/>
            <a:ext cx="3885188" cy="292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67" y="495113"/>
            <a:ext cx="9224726" cy="778460"/>
          </a:xfrm>
        </p:spPr>
        <p:txBody>
          <a:bodyPr>
            <a:normAutofit/>
          </a:bodyPr>
          <a:lstStyle/>
          <a:p>
            <a:r>
              <a:rPr lang="en-US" dirty="0"/>
              <a:t>The NIST PQC team</a:t>
            </a:r>
          </a:p>
        </p:txBody>
      </p:sp>
      <p:sp>
        <p:nvSpPr>
          <p:cNvPr id="3" name="Content Placeholder 2"/>
          <p:cNvSpPr>
            <a:spLocks noGrp="1"/>
          </p:cNvSpPr>
          <p:nvPr>
            <p:ph idx="1"/>
          </p:nvPr>
        </p:nvSpPr>
        <p:spPr>
          <a:xfrm>
            <a:off x="989012" y="1447800"/>
            <a:ext cx="7307875" cy="4879509"/>
          </a:xfrm>
        </p:spPr>
        <p:txBody>
          <a:bodyPr>
            <a:normAutofit fontScale="92500" lnSpcReduction="10000"/>
          </a:bodyPr>
          <a:lstStyle/>
          <a:p>
            <a:r>
              <a:rPr lang="en-US" dirty="0"/>
              <a:t>Consists of 12+ NIST researchers in crypto, quantum information, quantum algorithms</a:t>
            </a:r>
          </a:p>
          <a:p>
            <a:r>
              <a:rPr lang="en-US" dirty="0"/>
              <a:t>Hold bi-weekly seminars (internal and invited speakers)</a:t>
            </a:r>
          </a:p>
          <a:p>
            <a:r>
              <a:rPr lang="en-US" dirty="0"/>
              <a:t>Publish results in journals/conferences</a:t>
            </a:r>
          </a:p>
          <a:p>
            <a:r>
              <a:rPr lang="en-US" dirty="0"/>
              <a:t>Engage with research community</a:t>
            </a:r>
          </a:p>
          <a:p>
            <a:r>
              <a:rPr lang="en-US" dirty="0"/>
              <a:t>Work with industry and standards organizations (ETSI, IETF, ISO/IEC SC27)</a:t>
            </a:r>
          </a:p>
          <a:p>
            <a:r>
              <a:rPr lang="en-US" dirty="0"/>
              <a:t>Reach government agencies for raising awareness of upcoming cryptography transition</a:t>
            </a:r>
          </a:p>
          <a:p>
            <a:r>
              <a:rPr lang="en-US" dirty="0"/>
              <a:t>Collaborate with </a:t>
            </a:r>
            <a:r>
              <a:rPr lang="en-US" dirty="0" err="1"/>
              <a:t>QuiCS</a:t>
            </a:r>
            <a:r>
              <a:rPr lang="en-US" dirty="0"/>
              <a:t> at the Univ. of Maryland, as well as Univ. of Waterloo</a:t>
            </a:r>
          </a:p>
          <a:p>
            <a:pPr lvl="1"/>
            <a:endParaRPr lang="en-US" dirty="0"/>
          </a:p>
        </p:txBody>
      </p:sp>
      <p:pic>
        <p:nvPicPr>
          <p:cNvPr id="4100" name="Picture 4" descr="Image result for &quot;stephen jordan&quot; n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2466" y="4296586"/>
            <a:ext cx="763730" cy="766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erln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98" t="1020" r="34787" b="29485"/>
          <a:stretch/>
        </p:blipFill>
        <p:spPr bwMode="auto">
          <a:xfrm>
            <a:off x="10287474" y="4496545"/>
            <a:ext cx="769543" cy="7810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ily chen n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4219" y="2694726"/>
            <a:ext cx="615120" cy="86116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dustin moody n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2465" y="3386546"/>
            <a:ext cx="768576" cy="76857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dustin moody n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5974" y="3386546"/>
            <a:ext cx="730250" cy="97366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daniel smith-tone ni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6210" y="1771697"/>
            <a:ext cx="763730" cy="79953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rene peralta ni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3697" y="4703218"/>
            <a:ext cx="766275" cy="76627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jacob alperin sheriff ni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32814" y="2317206"/>
            <a:ext cx="878862" cy="87886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mage result for carl miller nis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15781" y="3745268"/>
            <a:ext cx="768576" cy="768576"/>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Silver - Regenscheid; Barker; Chang; Chen; Dang; Dworkin; Kelsey; Peralta; Perlner"/>
          <p:cNvPicPr>
            <a:picLocks noChangeAspect="1" noChangeArrowheads="1"/>
          </p:cNvPicPr>
          <p:nvPr/>
        </p:nvPicPr>
        <p:blipFill rotWithShape="1">
          <a:blip r:embed="rId12">
            <a:extLst>
              <a:ext uri="{28A0092B-C50C-407E-A947-70E740481C1C}">
                <a14:useLocalDpi xmlns:a14="http://schemas.microsoft.com/office/drawing/2010/main" val="0"/>
              </a:ext>
            </a:extLst>
          </a:blip>
          <a:srcRect l="65106" t="9380" r="26540" b="67702"/>
          <a:stretch/>
        </p:blipFill>
        <p:spPr bwMode="auto">
          <a:xfrm>
            <a:off x="8562466" y="2327807"/>
            <a:ext cx="763730" cy="857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stretch>
            <a:fillRect/>
          </a:stretch>
        </p:blipFill>
        <p:spPr>
          <a:xfrm>
            <a:off x="8562465" y="5155549"/>
            <a:ext cx="748555" cy="1053324"/>
          </a:xfrm>
          <a:prstGeom prst="rect">
            <a:avLst/>
          </a:prstGeom>
        </p:spPr>
      </p:pic>
      <p:pic>
        <p:nvPicPr>
          <p:cNvPr id="5" name="Picture 4"/>
          <p:cNvPicPr>
            <a:picLocks noChangeAspect="1"/>
          </p:cNvPicPr>
          <p:nvPr/>
        </p:nvPicPr>
        <p:blipFill>
          <a:blip r:embed="rId14"/>
          <a:stretch>
            <a:fillRect/>
          </a:stretch>
        </p:blipFill>
        <p:spPr>
          <a:xfrm>
            <a:off x="10229954" y="1273573"/>
            <a:ext cx="815475" cy="815475"/>
          </a:xfrm>
          <a:prstGeom prst="rect">
            <a:avLst/>
          </a:prstGeom>
        </p:spPr>
      </p:pic>
    </p:spTree>
    <p:extLst>
      <p:ext uri="{BB962C8B-B14F-4D97-AF65-F5344CB8AC3E}">
        <p14:creationId xmlns:p14="http://schemas.microsoft.com/office/powerpoint/2010/main" val="16284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457200"/>
            <a:ext cx="12075640" cy="838200"/>
          </a:xfrm>
        </p:spPr>
        <p:txBody>
          <a:bodyPr>
            <a:normAutofit/>
          </a:bodyPr>
          <a:lstStyle/>
          <a:p>
            <a:r>
              <a:rPr lang="en-US" dirty="0"/>
              <a:t>NIST’s PQC </a:t>
            </a:r>
            <a:r>
              <a:rPr lang="en-US" strike="sngStrike" dirty="0">
                <a:solidFill>
                  <a:srgbClr val="FF0000"/>
                </a:solidFill>
              </a:rPr>
              <a:t>contest</a:t>
            </a:r>
            <a:r>
              <a:rPr lang="en-US" dirty="0"/>
              <a:t> Standardization Plan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9581058"/>
              </p:ext>
            </p:extLst>
          </p:nvPr>
        </p:nvGraphicFramePr>
        <p:xfrm>
          <a:off x="1674812" y="1552097"/>
          <a:ext cx="9065441" cy="2001108"/>
        </p:xfrm>
        <a:graphic>
          <a:graphicData uri="http://schemas.openxmlformats.org/drawingml/2006/table">
            <a:tbl>
              <a:tblPr firstRow="1" bandRow="1">
                <a:tableStyleId>{5C22544A-7EE6-4342-B048-85BDC9FD1C3A}</a:tableStyleId>
              </a:tblPr>
              <a:tblGrid>
                <a:gridCol w="2894846">
                  <a:extLst>
                    <a:ext uri="{9D8B030D-6E8A-4147-A177-3AD203B41FA5}">
                      <a16:colId xmlns:a16="http://schemas.microsoft.com/office/drawing/2014/main" xmlns="" val="20000"/>
                    </a:ext>
                  </a:extLst>
                </a:gridCol>
                <a:gridCol w="6170595">
                  <a:extLst>
                    <a:ext uri="{9D8B030D-6E8A-4147-A177-3AD203B41FA5}">
                      <a16:colId xmlns:a16="http://schemas.microsoft.com/office/drawing/2014/main" xmlns="" val="20001"/>
                    </a:ext>
                  </a:extLst>
                </a:gridCol>
              </a:tblGrid>
              <a:tr h="370743">
                <a:tc>
                  <a:txBody>
                    <a:bodyPr/>
                    <a:lstStyle/>
                    <a:p>
                      <a:r>
                        <a:rPr lang="en-US" sz="1400" dirty="0"/>
                        <a:t>Timeline</a:t>
                      </a:r>
                    </a:p>
                  </a:txBody>
                  <a:tcPr marL="91416" marR="91416" marT="45708" marB="45708"/>
                </a:tc>
                <a:tc>
                  <a:txBody>
                    <a:bodyPr/>
                    <a:lstStyle/>
                    <a:p>
                      <a:endParaRPr lang="en-US" sz="1400" dirty="0"/>
                    </a:p>
                  </a:txBody>
                  <a:tcPr marL="91416" marR="91416" marT="45708" marB="45708"/>
                </a:tc>
                <a:extLst>
                  <a:ext uri="{0D108BD9-81ED-4DB2-BD59-A6C34878D82A}">
                    <a16:rowId xmlns:a16="http://schemas.microsoft.com/office/drawing/2014/main" xmlns="" val="10000"/>
                  </a:ext>
                </a:extLst>
              </a:tr>
              <a:tr h="370743">
                <a:tc>
                  <a:txBody>
                    <a:bodyPr/>
                    <a:lstStyle/>
                    <a:p>
                      <a:r>
                        <a:rPr lang="en-US" sz="1400" dirty="0"/>
                        <a:t>Nov. 30, 2017</a:t>
                      </a:r>
                    </a:p>
                  </a:txBody>
                  <a:tcPr marL="91416" marR="91416" marT="45708" marB="45708"/>
                </a:tc>
                <a:tc>
                  <a:txBody>
                    <a:bodyPr/>
                    <a:lstStyle/>
                    <a:p>
                      <a:r>
                        <a:rPr lang="en-US" sz="1400" dirty="0"/>
                        <a:t>Submission deadline</a:t>
                      </a:r>
                    </a:p>
                  </a:txBody>
                  <a:tcPr marL="91416" marR="91416" marT="45708" marB="45708"/>
                </a:tc>
                <a:extLst>
                  <a:ext uri="{0D108BD9-81ED-4DB2-BD59-A6C34878D82A}">
                    <a16:rowId xmlns:a16="http://schemas.microsoft.com/office/drawing/2014/main" xmlns="" val="10001"/>
                  </a:ext>
                </a:extLst>
              </a:tr>
              <a:tr h="370743">
                <a:tc>
                  <a:txBody>
                    <a:bodyPr/>
                    <a:lstStyle/>
                    <a:p>
                      <a:r>
                        <a:rPr lang="en-US" sz="1400"/>
                        <a:t>April 2018</a:t>
                      </a:r>
                    </a:p>
                  </a:txBody>
                  <a:tcPr marL="91416" marR="91416" marT="45708" marB="45708"/>
                </a:tc>
                <a:tc>
                  <a:txBody>
                    <a:bodyPr/>
                    <a:lstStyle/>
                    <a:p>
                      <a:r>
                        <a:rPr lang="en-US" sz="1400" dirty="0"/>
                        <a:t>Workshop – Submitters’ presentations</a:t>
                      </a:r>
                    </a:p>
                  </a:txBody>
                  <a:tcPr marL="91416" marR="91416" marT="45708" marB="45708"/>
                </a:tc>
                <a:extLst>
                  <a:ext uri="{0D108BD9-81ED-4DB2-BD59-A6C34878D82A}">
                    <a16:rowId xmlns:a16="http://schemas.microsoft.com/office/drawing/2014/main" xmlns="" val="10002"/>
                  </a:ext>
                </a:extLst>
              </a:tr>
              <a:tr h="518025">
                <a:tc>
                  <a:txBody>
                    <a:bodyPr/>
                    <a:lstStyle/>
                    <a:p>
                      <a:r>
                        <a:rPr lang="en-US" sz="1400"/>
                        <a:t>3-5 years</a:t>
                      </a:r>
                    </a:p>
                  </a:txBody>
                  <a:tcPr marL="91416" marR="91416" marT="45708" marB="45708"/>
                </a:tc>
                <a:tc>
                  <a:txBody>
                    <a:bodyPr/>
                    <a:lstStyle/>
                    <a:p>
                      <a:r>
                        <a:rPr lang="en-US" sz="1400" dirty="0"/>
                        <a:t>Analysis phase</a:t>
                      </a:r>
                      <a:r>
                        <a:rPr lang="en-US" sz="1400" baseline="0" dirty="0"/>
                        <a:t> - NIST reports on findings and more workshops/conferences</a:t>
                      </a:r>
                      <a:endParaRPr lang="en-US" sz="1400" dirty="0"/>
                    </a:p>
                  </a:txBody>
                  <a:tcPr marL="91416" marR="91416" marT="45708" marB="45708"/>
                </a:tc>
                <a:extLst>
                  <a:ext uri="{0D108BD9-81ED-4DB2-BD59-A6C34878D82A}">
                    <a16:rowId xmlns:a16="http://schemas.microsoft.com/office/drawing/2014/main" xmlns="" val="10003"/>
                  </a:ext>
                </a:extLst>
              </a:tr>
              <a:tr h="370743">
                <a:tc>
                  <a:txBody>
                    <a:bodyPr/>
                    <a:lstStyle/>
                    <a:p>
                      <a:r>
                        <a:rPr lang="en-US" sz="1400"/>
                        <a:t>2</a:t>
                      </a:r>
                      <a:r>
                        <a:rPr lang="en-US" sz="1400" baseline="0"/>
                        <a:t> years later</a:t>
                      </a:r>
                      <a:endParaRPr lang="en-US" sz="1400"/>
                    </a:p>
                  </a:txBody>
                  <a:tcPr marL="91416" marR="91416" marT="45708" marB="45708"/>
                </a:tc>
                <a:tc>
                  <a:txBody>
                    <a:bodyPr/>
                    <a:lstStyle/>
                    <a:p>
                      <a:r>
                        <a:rPr lang="en-US" sz="1400" dirty="0"/>
                        <a:t>Draft standards available for public comments</a:t>
                      </a:r>
                    </a:p>
                  </a:txBody>
                  <a:tcPr marL="91416" marR="91416" marT="45708" marB="45708"/>
                </a:tc>
                <a:extLst>
                  <a:ext uri="{0D108BD9-81ED-4DB2-BD59-A6C34878D82A}">
                    <a16:rowId xmlns:a16="http://schemas.microsoft.com/office/drawing/2014/main" xmlns="" val="10004"/>
                  </a:ext>
                </a:extLst>
              </a:tr>
            </a:tbl>
          </a:graphicData>
        </a:graphic>
      </p:graphicFrame>
      <p:sp>
        <p:nvSpPr>
          <p:cNvPr id="4" name="Content Placeholder 2"/>
          <p:cNvSpPr txBox="1">
            <a:spLocks/>
          </p:cNvSpPr>
          <p:nvPr/>
        </p:nvSpPr>
        <p:spPr>
          <a:xfrm>
            <a:off x="1828324" y="3886081"/>
            <a:ext cx="4726296" cy="2666305"/>
          </a:xfrm>
          <a:prstGeom prst="rect">
            <a:avLst/>
          </a:prstGeom>
        </p:spPr>
        <p:txBody>
          <a:bodyPr vert="horz" lIns="91416" tIns="45708" rIns="91416" bIns="45708" rtlCol="0">
            <a:normAutofit fontScale="925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98" dirty="0"/>
              <a:t>NIST will post “complete and proper” submissions - Dec 2017</a:t>
            </a:r>
          </a:p>
          <a:p>
            <a:r>
              <a:rPr lang="en-US" sz="1798" dirty="0"/>
              <a:t>NIST PQC Standardization Conference (with </a:t>
            </a:r>
            <a:r>
              <a:rPr lang="en-US" sz="1798" dirty="0" err="1"/>
              <a:t>PQCrypto</a:t>
            </a:r>
            <a:r>
              <a:rPr lang="en-US" sz="1798" dirty="0"/>
              <a:t>, Apr 2018)</a:t>
            </a:r>
          </a:p>
          <a:p>
            <a:r>
              <a:rPr lang="en-US" sz="1798" dirty="0"/>
              <a:t>Initial phase of evaluation (12-18 months)</a:t>
            </a:r>
          </a:p>
          <a:p>
            <a:pPr lvl="1"/>
            <a:r>
              <a:rPr lang="en-US" dirty="0"/>
              <a:t>Internal and public review</a:t>
            </a:r>
          </a:p>
          <a:p>
            <a:pPr lvl="1"/>
            <a:r>
              <a:rPr lang="en-US" dirty="0"/>
              <a:t>No modifications allowed</a:t>
            </a:r>
          </a:p>
          <a:p>
            <a:endParaRPr lang="en-US" sz="1798" dirty="0"/>
          </a:p>
        </p:txBody>
      </p:sp>
      <p:sp>
        <p:nvSpPr>
          <p:cNvPr id="6" name="Content Placeholder 2"/>
          <p:cNvSpPr txBox="1">
            <a:spLocks/>
          </p:cNvSpPr>
          <p:nvPr/>
        </p:nvSpPr>
        <p:spPr>
          <a:xfrm>
            <a:off x="6554619" y="3962261"/>
            <a:ext cx="4418449" cy="2590125"/>
          </a:xfrm>
          <a:prstGeom prst="rect">
            <a:avLst/>
          </a:prstGeom>
        </p:spPr>
        <p:txBody>
          <a:bodyPr vert="horz" lIns="91416" tIns="45708" rIns="91416" bIns="45708"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98" dirty="0"/>
              <a:t>Narrowed pool will undergo a second round (12-18 months)</a:t>
            </a:r>
          </a:p>
          <a:p>
            <a:pPr lvl="1"/>
            <a:r>
              <a:rPr lang="en-US" dirty="0"/>
              <a:t>Second conference to be held</a:t>
            </a:r>
          </a:p>
          <a:p>
            <a:pPr lvl="1"/>
            <a:r>
              <a:rPr lang="en-US" dirty="0"/>
              <a:t>Minor changes allowed</a:t>
            </a:r>
          </a:p>
          <a:p>
            <a:r>
              <a:rPr lang="en-US" sz="1798" dirty="0"/>
              <a:t>Possible third round of evaluation, if needed</a:t>
            </a:r>
          </a:p>
          <a:p>
            <a:r>
              <a:rPr lang="en-US" sz="1798" dirty="0"/>
              <a:t>NIST will release reports on progress and selection rationale</a:t>
            </a:r>
          </a:p>
        </p:txBody>
      </p:sp>
    </p:spTree>
    <p:extLst>
      <p:ext uri="{BB962C8B-B14F-4D97-AF65-F5344CB8AC3E}">
        <p14:creationId xmlns:p14="http://schemas.microsoft.com/office/powerpoint/2010/main" val="25683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1000"/>
            <a:ext cx="9723598" cy="944562"/>
          </a:xfrm>
        </p:spPr>
        <p:txBody>
          <a:bodyPr/>
          <a:lstStyle/>
          <a:p>
            <a:r>
              <a:rPr lang="en-US" dirty="0"/>
              <a:t>Scope</a:t>
            </a:r>
          </a:p>
        </p:txBody>
      </p:sp>
      <p:sp>
        <p:nvSpPr>
          <p:cNvPr id="3" name="Content Placeholder 2"/>
          <p:cNvSpPr>
            <a:spLocks noGrp="1"/>
          </p:cNvSpPr>
          <p:nvPr>
            <p:ph idx="1"/>
          </p:nvPr>
        </p:nvSpPr>
        <p:spPr>
          <a:xfrm>
            <a:off x="684212" y="1600200"/>
            <a:ext cx="10896600" cy="4724400"/>
          </a:xfrm>
        </p:spPr>
        <p:txBody>
          <a:bodyPr>
            <a:noAutofit/>
          </a:bodyPr>
          <a:lstStyle/>
          <a:p>
            <a:r>
              <a:rPr lang="en-US" sz="3000" dirty="0">
                <a:solidFill>
                  <a:srgbClr val="FF0000"/>
                </a:solidFill>
              </a:rPr>
              <a:t>Signatures</a:t>
            </a:r>
          </a:p>
          <a:p>
            <a:pPr lvl="1"/>
            <a:r>
              <a:rPr lang="en-US" sz="2600" dirty="0"/>
              <a:t>Public-key signature schemes for generating and verifying digital signatures (FIPS 186-4)</a:t>
            </a:r>
          </a:p>
          <a:p>
            <a:r>
              <a:rPr lang="en-US" sz="3000" dirty="0">
                <a:solidFill>
                  <a:srgbClr val="FF0000"/>
                </a:solidFill>
              </a:rPr>
              <a:t>Encryption</a:t>
            </a:r>
            <a:endParaRPr lang="en-US" sz="3000" dirty="0"/>
          </a:p>
          <a:p>
            <a:pPr lvl="2"/>
            <a:r>
              <a:rPr lang="en-US" sz="2600" dirty="0"/>
              <a:t>Key transport from one party to another </a:t>
            </a:r>
          </a:p>
          <a:p>
            <a:pPr lvl="2"/>
            <a:r>
              <a:rPr lang="en-US" sz="2600" dirty="0"/>
              <a:t>Exchanging encrypted secret values between two parties to establish shared secret value (see SP 800-56B)</a:t>
            </a:r>
          </a:p>
          <a:p>
            <a:r>
              <a:rPr lang="en-US" sz="3000" dirty="0">
                <a:solidFill>
                  <a:srgbClr val="FF0000"/>
                </a:solidFill>
              </a:rPr>
              <a:t>Key-establishment (KEMs)</a:t>
            </a:r>
          </a:p>
          <a:p>
            <a:pPr lvl="2"/>
            <a:r>
              <a:rPr lang="en-US" sz="2600" dirty="0"/>
              <a:t>Schemes like </a:t>
            </a:r>
            <a:r>
              <a:rPr lang="en-US" sz="2600" dirty="0" err="1"/>
              <a:t>Diffie</a:t>
            </a:r>
            <a:r>
              <a:rPr lang="en-US" sz="2600" dirty="0"/>
              <a:t>-Hellman key exchange (see SP 800-56A)</a:t>
            </a:r>
          </a:p>
        </p:txBody>
      </p:sp>
    </p:spTree>
    <p:extLst>
      <p:ext uri="{BB962C8B-B14F-4D97-AF65-F5344CB8AC3E}">
        <p14:creationId xmlns:p14="http://schemas.microsoft.com/office/powerpoint/2010/main" val="129363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762730"/>
            <a:ext cx="11274663" cy="761802"/>
          </a:xfrm>
        </p:spPr>
        <p:txBody>
          <a:bodyPr/>
          <a:lstStyle/>
          <a:p>
            <a:r>
              <a:rPr lang="en-US" dirty="0"/>
              <a:t>Background	</a:t>
            </a:r>
          </a:p>
        </p:txBody>
      </p:sp>
      <p:sp>
        <p:nvSpPr>
          <p:cNvPr id="3" name="Content Placeholder 2"/>
          <p:cNvSpPr>
            <a:spLocks noGrp="1"/>
          </p:cNvSpPr>
          <p:nvPr>
            <p:ph idx="1"/>
          </p:nvPr>
        </p:nvSpPr>
        <p:spPr>
          <a:xfrm>
            <a:off x="837981" y="1826042"/>
            <a:ext cx="10895231" cy="4350205"/>
          </a:xfrm>
        </p:spPr>
        <p:txBody>
          <a:bodyPr>
            <a:normAutofit/>
          </a:bodyPr>
          <a:lstStyle/>
          <a:p>
            <a:r>
              <a:rPr lang="en-US" dirty="0"/>
              <a:t>The security of crypto relies on intractability of certain problems to modern computers</a:t>
            </a:r>
          </a:p>
          <a:p>
            <a:pPr lvl="1"/>
            <a:r>
              <a:rPr lang="en-US" dirty="0"/>
              <a:t>Example: RSA and factoring large numbers</a:t>
            </a:r>
          </a:p>
          <a:p>
            <a:pPr lvl="1"/>
            <a:endParaRPr lang="en-US" dirty="0"/>
          </a:p>
          <a:p>
            <a:pPr lvl="1"/>
            <a:endParaRPr lang="en-US" dirty="0"/>
          </a:p>
          <a:p>
            <a:r>
              <a:rPr lang="en-US" dirty="0"/>
              <a:t>Quantum computers</a:t>
            </a:r>
          </a:p>
          <a:p>
            <a:pPr lvl="1"/>
            <a:r>
              <a:rPr lang="en-US" dirty="0"/>
              <a:t>Exploit quantum mechanics to process information</a:t>
            </a:r>
          </a:p>
          <a:p>
            <a:pPr lvl="1"/>
            <a:r>
              <a:rPr lang="en-US" dirty="0"/>
              <a:t>Use quantum bits = “qubits” instead of 0’s and 1’s</a:t>
            </a:r>
          </a:p>
          <a:p>
            <a:pPr lvl="1"/>
            <a:r>
              <a:rPr lang="en-US" dirty="0"/>
              <a:t>Superposition – ability of quantum system to be in multiples states at the same time</a:t>
            </a:r>
          </a:p>
          <a:p>
            <a:pPr lvl="1"/>
            <a:r>
              <a:rPr lang="en-US" dirty="0"/>
              <a:t>Potential to vastly increase computational power beyond classical computing limit</a:t>
            </a:r>
          </a:p>
        </p:txBody>
      </p:sp>
    </p:spTree>
    <p:extLst>
      <p:ext uri="{BB962C8B-B14F-4D97-AF65-F5344CB8AC3E}">
        <p14:creationId xmlns:p14="http://schemas.microsoft.com/office/powerpoint/2010/main" val="145613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49" y="457200"/>
            <a:ext cx="11274663" cy="761802"/>
          </a:xfrm>
        </p:spPr>
        <p:txBody>
          <a:bodyPr>
            <a:normAutofit/>
          </a:bodyPr>
          <a:lstStyle/>
          <a:p>
            <a:r>
              <a:rPr lang="en-US" dirty="0"/>
              <a:t>Differences with AES/SHA-3 competitions</a:t>
            </a:r>
          </a:p>
        </p:txBody>
      </p:sp>
      <p:sp>
        <p:nvSpPr>
          <p:cNvPr id="3" name="Content Placeholder 2"/>
          <p:cNvSpPr>
            <a:spLocks noGrp="1"/>
          </p:cNvSpPr>
          <p:nvPr>
            <p:ph idx="1"/>
          </p:nvPr>
        </p:nvSpPr>
        <p:spPr>
          <a:xfrm>
            <a:off x="609441" y="1687245"/>
            <a:ext cx="11123771" cy="4789755"/>
          </a:xfrm>
        </p:spPr>
        <p:txBody>
          <a:bodyPr>
            <a:normAutofit fontScale="92500" lnSpcReduction="10000"/>
          </a:bodyPr>
          <a:lstStyle/>
          <a:p>
            <a:r>
              <a:rPr lang="en-US" dirty="0"/>
              <a:t>Post-quantum cryptography is more complicated than AES or SHA-3</a:t>
            </a:r>
          </a:p>
          <a:p>
            <a:pPr lvl="1"/>
            <a:r>
              <a:rPr lang="en-US" dirty="0"/>
              <a:t>No silver bullet - each candidate has some disadvantage</a:t>
            </a:r>
          </a:p>
          <a:p>
            <a:pPr lvl="1"/>
            <a:r>
              <a:rPr lang="en-US" dirty="0"/>
              <a:t>Not enough research on quantum algorithms to ensure confidence for some schemes</a:t>
            </a:r>
          </a:p>
          <a:p>
            <a:pPr lvl="1"/>
            <a:endParaRPr lang="en-US" dirty="0"/>
          </a:p>
          <a:p>
            <a:r>
              <a:rPr lang="en-US" dirty="0"/>
              <a:t>We do not expect to “pick a winner”</a:t>
            </a:r>
          </a:p>
          <a:p>
            <a:pPr lvl="1"/>
            <a:r>
              <a:rPr lang="en-US" dirty="0"/>
              <a:t>Ideally, several algorithms will emerge as “good choices”</a:t>
            </a:r>
          </a:p>
          <a:p>
            <a:endParaRPr lang="en-US" dirty="0"/>
          </a:p>
          <a:p>
            <a:r>
              <a:rPr lang="en-US" dirty="0"/>
              <a:t>We will narrow our focus at some point</a:t>
            </a:r>
          </a:p>
          <a:p>
            <a:pPr lvl="1"/>
            <a:r>
              <a:rPr lang="en-US" dirty="0"/>
              <a:t>This does not mean algorithms are “out”</a:t>
            </a:r>
          </a:p>
          <a:p>
            <a:pPr lvl="1"/>
            <a:endParaRPr lang="en-US" dirty="0"/>
          </a:p>
          <a:p>
            <a:r>
              <a:rPr lang="en-US" dirty="0"/>
              <a:t>Requirements/timeline could potentially change based on developments in the field</a:t>
            </a:r>
          </a:p>
          <a:p>
            <a:pPr lvl="1"/>
            <a:endParaRPr lang="en-US" dirty="0"/>
          </a:p>
          <a:p>
            <a:pPr lvl="1"/>
            <a:endParaRPr lang="en-US" dirty="0"/>
          </a:p>
          <a:p>
            <a:endParaRPr lang="en-US" dirty="0"/>
          </a:p>
        </p:txBody>
      </p:sp>
    </p:spTree>
    <p:extLst>
      <p:ext uri="{BB962C8B-B14F-4D97-AF65-F5344CB8AC3E}">
        <p14:creationId xmlns:p14="http://schemas.microsoft.com/office/powerpoint/2010/main" val="14293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heck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9099" y="1295400"/>
            <a:ext cx="2336513" cy="2336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6826" y="533598"/>
            <a:ext cx="11274663" cy="761802"/>
          </a:xfrm>
        </p:spPr>
        <p:txBody>
          <a:bodyPr/>
          <a:lstStyle/>
          <a:p>
            <a:r>
              <a:rPr lang="en-US" dirty="0"/>
              <a:t>Minimal acceptability requirements</a:t>
            </a:r>
          </a:p>
        </p:txBody>
      </p:sp>
      <p:sp>
        <p:nvSpPr>
          <p:cNvPr id="3" name="Content Placeholder 2"/>
          <p:cNvSpPr>
            <a:spLocks noGrp="1"/>
          </p:cNvSpPr>
          <p:nvPr>
            <p:ph idx="1"/>
          </p:nvPr>
        </p:nvSpPr>
        <p:spPr>
          <a:xfrm>
            <a:off x="649187" y="1409014"/>
            <a:ext cx="10969943" cy="5408791"/>
          </a:xfrm>
        </p:spPr>
        <p:txBody>
          <a:bodyPr>
            <a:normAutofit/>
          </a:bodyPr>
          <a:lstStyle/>
          <a:p>
            <a:endParaRPr lang="en-US" dirty="0"/>
          </a:p>
          <a:p>
            <a:pPr lvl="1"/>
            <a:r>
              <a:rPr lang="en-US" sz="2199" dirty="0">
                <a:solidFill>
                  <a:schemeClr val="accent1"/>
                </a:solidFill>
              </a:rPr>
              <a:t>Publicly disclosed </a:t>
            </a:r>
            <a:r>
              <a:rPr lang="en-US" sz="2199" dirty="0"/>
              <a:t>and </a:t>
            </a:r>
            <a:r>
              <a:rPr lang="en-US" sz="2199" dirty="0">
                <a:solidFill>
                  <a:schemeClr val="accent1"/>
                </a:solidFill>
              </a:rPr>
              <a:t>freely available </a:t>
            </a:r>
            <a:r>
              <a:rPr lang="en-US" sz="2199" dirty="0"/>
              <a:t>during the process</a:t>
            </a:r>
          </a:p>
          <a:p>
            <a:pPr lvl="2"/>
            <a:r>
              <a:rPr lang="en-US" sz="1799" dirty="0"/>
              <a:t>Signed statements, disclose patent info</a:t>
            </a:r>
          </a:p>
          <a:p>
            <a:pPr lvl="1"/>
            <a:endParaRPr lang="en-US" sz="2199" dirty="0"/>
          </a:p>
          <a:p>
            <a:pPr lvl="1"/>
            <a:r>
              <a:rPr lang="en-US" sz="2199" dirty="0">
                <a:solidFill>
                  <a:schemeClr val="accent1"/>
                </a:solidFill>
              </a:rPr>
              <a:t>Implementable</a:t>
            </a:r>
            <a:r>
              <a:rPr lang="en-US" sz="2199" dirty="0"/>
              <a:t> in wide range of platforms</a:t>
            </a:r>
          </a:p>
          <a:p>
            <a:pPr lvl="1"/>
            <a:endParaRPr lang="en-US" sz="2199" dirty="0"/>
          </a:p>
          <a:p>
            <a:pPr lvl="1"/>
            <a:r>
              <a:rPr lang="en-US" sz="2199" dirty="0"/>
              <a:t>Provides at least one of: </a:t>
            </a:r>
            <a:r>
              <a:rPr lang="en-US" sz="2199" dirty="0">
                <a:solidFill>
                  <a:schemeClr val="tx2"/>
                </a:solidFill>
              </a:rPr>
              <a:t>signature, encryption, or key establishment</a:t>
            </a:r>
          </a:p>
          <a:p>
            <a:pPr lvl="1"/>
            <a:endParaRPr lang="en-US" sz="2199" dirty="0"/>
          </a:p>
          <a:p>
            <a:pPr lvl="1"/>
            <a:r>
              <a:rPr lang="en-US" sz="2199" dirty="0"/>
              <a:t>Theoretical and empirical </a:t>
            </a:r>
            <a:r>
              <a:rPr lang="en-US" sz="2199" dirty="0">
                <a:solidFill>
                  <a:srgbClr val="FF0000"/>
                </a:solidFill>
              </a:rPr>
              <a:t>evidence</a:t>
            </a:r>
            <a:r>
              <a:rPr lang="en-US" sz="2199" dirty="0"/>
              <a:t> providing justification for </a:t>
            </a:r>
            <a:r>
              <a:rPr lang="en-US" sz="2199" dirty="0">
                <a:solidFill>
                  <a:srgbClr val="FF0000"/>
                </a:solidFill>
              </a:rPr>
              <a:t>security</a:t>
            </a:r>
            <a:r>
              <a:rPr lang="en-US" sz="2199" dirty="0"/>
              <a:t> claims </a:t>
            </a:r>
          </a:p>
          <a:p>
            <a:pPr lvl="1"/>
            <a:endParaRPr lang="en-US" sz="2199" dirty="0"/>
          </a:p>
          <a:p>
            <a:pPr lvl="1"/>
            <a:r>
              <a:rPr lang="en-US" sz="2199" dirty="0">
                <a:solidFill>
                  <a:schemeClr val="accent1"/>
                </a:solidFill>
              </a:rPr>
              <a:t>Concrete</a:t>
            </a:r>
            <a:r>
              <a:rPr lang="en-US" sz="2199" dirty="0"/>
              <a:t> values for </a:t>
            </a:r>
            <a:r>
              <a:rPr lang="en-US" sz="2199" dirty="0">
                <a:solidFill>
                  <a:schemeClr val="accent1"/>
                </a:solidFill>
              </a:rPr>
              <a:t>parameters</a:t>
            </a:r>
            <a:r>
              <a:rPr lang="en-US" sz="2199" dirty="0"/>
              <a:t> meeting target security levels</a:t>
            </a:r>
            <a:endParaRPr lang="en-US" dirty="0">
              <a:solidFill>
                <a:schemeClr val="tx1"/>
              </a:solidFill>
            </a:endParaRPr>
          </a:p>
          <a:p>
            <a:endParaRPr lang="en-US" dirty="0"/>
          </a:p>
        </p:txBody>
      </p:sp>
    </p:spTree>
    <p:extLst>
      <p:ext uri="{BB962C8B-B14F-4D97-AF65-F5344CB8AC3E}">
        <p14:creationId xmlns:p14="http://schemas.microsoft.com/office/powerpoint/2010/main" val="62036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99" y="809064"/>
            <a:ext cx="8907046" cy="634682"/>
          </a:xfrm>
        </p:spPr>
        <p:txBody>
          <a:bodyPr>
            <a:noAutofit/>
          </a:bodyPr>
          <a:lstStyle/>
          <a:p>
            <a:r>
              <a:rPr lang="en-US" dirty="0"/>
              <a:t>The selection criteria</a:t>
            </a:r>
          </a:p>
        </p:txBody>
      </p:sp>
      <p:sp>
        <p:nvSpPr>
          <p:cNvPr id="3" name="Content Placeholder 2"/>
          <p:cNvSpPr>
            <a:spLocks noGrp="1"/>
          </p:cNvSpPr>
          <p:nvPr>
            <p:ph idx="1"/>
          </p:nvPr>
        </p:nvSpPr>
        <p:spPr>
          <a:xfrm>
            <a:off x="1351368" y="1695472"/>
            <a:ext cx="10077044" cy="4890036"/>
          </a:xfrm>
        </p:spPr>
        <p:txBody>
          <a:bodyPr>
            <a:normAutofit/>
          </a:bodyPr>
          <a:lstStyle/>
          <a:p>
            <a:r>
              <a:rPr lang="en-US" dirty="0">
                <a:solidFill>
                  <a:srgbClr val="FF0000"/>
                </a:solidFill>
              </a:rPr>
              <a:t>Security</a:t>
            </a:r>
            <a:r>
              <a:rPr lang="en-US" dirty="0"/>
              <a:t> - against both classical and quantum attacks</a:t>
            </a:r>
          </a:p>
          <a:p>
            <a:endParaRPr lang="en-US" dirty="0"/>
          </a:p>
          <a:p>
            <a:r>
              <a:rPr lang="en-US" dirty="0">
                <a:solidFill>
                  <a:srgbClr val="FF0000"/>
                </a:solidFill>
              </a:rPr>
              <a:t>Performance</a:t>
            </a:r>
            <a:r>
              <a:rPr lang="en-US" dirty="0"/>
              <a:t> - measured on various "classical" platforms</a:t>
            </a:r>
          </a:p>
          <a:p>
            <a:endParaRPr lang="en-US" dirty="0"/>
          </a:p>
          <a:p>
            <a:r>
              <a:rPr lang="en-US" dirty="0">
                <a:solidFill>
                  <a:srgbClr val="FF0000"/>
                </a:solidFill>
              </a:rPr>
              <a:t>Other properties</a:t>
            </a:r>
          </a:p>
          <a:p>
            <a:pPr lvl="1"/>
            <a:r>
              <a:rPr lang="en-US" dirty="0"/>
              <a:t>Drop-in replacements - Compatibility with existing protocols and networks</a:t>
            </a:r>
          </a:p>
          <a:p>
            <a:pPr lvl="1"/>
            <a:r>
              <a:rPr lang="en-US" dirty="0"/>
              <a:t>Perfect forward secrecy</a:t>
            </a:r>
          </a:p>
          <a:p>
            <a:pPr lvl="1"/>
            <a:r>
              <a:rPr lang="en-US" dirty="0"/>
              <a:t>Resistance to side-channel attacks</a:t>
            </a:r>
          </a:p>
          <a:p>
            <a:pPr lvl="1"/>
            <a:r>
              <a:rPr lang="en-US" dirty="0"/>
              <a:t>Simplicity and flexibility</a:t>
            </a:r>
          </a:p>
          <a:p>
            <a:pPr lvl="1"/>
            <a:r>
              <a:rPr lang="en-US" dirty="0"/>
              <a:t>Misuse resistance, and </a:t>
            </a:r>
          </a:p>
          <a:p>
            <a:pPr lvl="1"/>
            <a:r>
              <a:rPr lang="en-US" dirty="0"/>
              <a:t>More</a:t>
            </a:r>
          </a:p>
        </p:txBody>
      </p:sp>
    </p:spTree>
    <p:extLst>
      <p:ext uri="{BB962C8B-B14F-4D97-AF65-F5344CB8AC3E}">
        <p14:creationId xmlns:p14="http://schemas.microsoft.com/office/powerpoint/2010/main" val="20330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Comments Received</a:t>
            </a:r>
          </a:p>
        </p:txBody>
      </p:sp>
      <p:sp>
        <p:nvSpPr>
          <p:cNvPr id="3" name="Content Placeholder 2"/>
          <p:cNvSpPr>
            <a:spLocks noGrp="1"/>
          </p:cNvSpPr>
          <p:nvPr>
            <p:ph idx="1"/>
          </p:nvPr>
        </p:nvSpPr>
        <p:spPr/>
        <p:txBody>
          <a:bodyPr>
            <a:normAutofit/>
          </a:bodyPr>
          <a:lstStyle/>
          <a:p>
            <a:r>
              <a:rPr lang="en-US" sz="2800" dirty="0"/>
              <a:t>26 comments submitted</a:t>
            </a:r>
          </a:p>
          <a:p>
            <a:pPr lvl="1"/>
            <a:r>
              <a:rPr lang="en-US" sz="2400" dirty="0"/>
              <a:t>Clarifications in the text of the Call For Proposals</a:t>
            </a:r>
          </a:p>
          <a:p>
            <a:pPr lvl="1"/>
            <a:r>
              <a:rPr lang="en-US" sz="2400" dirty="0"/>
              <a:t>Require constant-time implementations?</a:t>
            </a:r>
          </a:p>
          <a:p>
            <a:pPr lvl="1"/>
            <a:r>
              <a:rPr lang="en-US" sz="2400" dirty="0"/>
              <a:t>More implementation platforms</a:t>
            </a:r>
          </a:p>
          <a:p>
            <a:pPr lvl="1"/>
            <a:r>
              <a:rPr lang="en-US" sz="2400" dirty="0"/>
              <a:t>Intellectual Property requirements</a:t>
            </a:r>
          </a:p>
          <a:p>
            <a:pPr lvl="1"/>
            <a:r>
              <a:rPr lang="en-US" sz="2400" dirty="0"/>
              <a:t>Decryption failure threshold</a:t>
            </a:r>
          </a:p>
          <a:p>
            <a:pPr lvl="1"/>
            <a:r>
              <a:rPr lang="en-US" sz="2400" dirty="0"/>
              <a:t>Public-key encryption and key-exchange issues (KEMs)</a:t>
            </a:r>
          </a:p>
          <a:p>
            <a:pPr lvl="1"/>
            <a:r>
              <a:rPr lang="en-US" sz="2400" dirty="0"/>
              <a:t>Quantum security and target security levels</a:t>
            </a:r>
          </a:p>
          <a:p>
            <a:pPr lvl="1"/>
            <a:r>
              <a:rPr lang="en-US" sz="2400" dirty="0"/>
              <a:t>API suggestions</a:t>
            </a:r>
          </a:p>
        </p:txBody>
      </p:sp>
    </p:spTree>
    <p:extLst>
      <p:ext uri="{BB962C8B-B14F-4D97-AF65-F5344CB8AC3E}">
        <p14:creationId xmlns:p14="http://schemas.microsoft.com/office/powerpoint/2010/main" val="52574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85800"/>
            <a:ext cx="11271727" cy="761802"/>
          </a:xfrm>
        </p:spPr>
        <p:txBody>
          <a:bodyPr/>
          <a:lstStyle/>
          <a:p>
            <a:r>
              <a:rPr lang="en-US" dirty="0"/>
              <a:t>Complexities of PQC Standardization</a:t>
            </a:r>
          </a:p>
        </p:txBody>
      </p:sp>
      <p:sp>
        <p:nvSpPr>
          <p:cNvPr id="3" name="Content Placeholder 2"/>
          <p:cNvSpPr>
            <a:spLocks noGrp="1"/>
          </p:cNvSpPr>
          <p:nvPr>
            <p:ph idx="1"/>
          </p:nvPr>
        </p:nvSpPr>
        <p:spPr>
          <a:xfrm>
            <a:off x="685621" y="1870770"/>
            <a:ext cx="9666588" cy="4189909"/>
          </a:xfrm>
        </p:spPr>
        <p:txBody>
          <a:bodyPr>
            <a:normAutofit fontScale="92500" lnSpcReduction="20000"/>
          </a:bodyPr>
          <a:lstStyle/>
          <a:p>
            <a:r>
              <a:rPr lang="en-US" dirty="0"/>
              <a:t>Much broader scope – three crypto primitives</a:t>
            </a:r>
          </a:p>
          <a:p>
            <a:pPr lvl="1"/>
            <a:r>
              <a:rPr lang="en-US" sz="1400" dirty="0"/>
              <a:t>Signatures, Encryption, Key agreement</a:t>
            </a:r>
          </a:p>
          <a:p>
            <a:r>
              <a:rPr lang="en-US" dirty="0"/>
              <a:t>Both classical and quantum attacks</a:t>
            </a:r>
          </a:p>
          <a:p>
            <a:pPr lvl="1"/>
            <a:r>
              <a:rPr lang="en-US" sz="1699" dirty="0"/>
              <a:t>Security strength assessment on specific parameter selections</a:t>
            </a:r>
          </a:p>
          <a:p>
            <a:r>
              <a:rPr lang="en-US" dirty="0"/>
              <a:t>Consider various theoretical security models and practical attacks</a:t>
            </a:r>
          </a:p>
          <a:p>
            <a:pPr lvl="1"/>
            <a:r>
              <a:rPr lang="en-US" sz="1699" dirty="0"/>
              <a:t>Provably security vs. security against instantiation or implementation related security flaws and pitfalls</a:t>
            </a:r>
          </a:p>
          <a:p>
            <a:r>
              <a:rPr lang="en-US" dirty="0"/>
              <a:t>Multiple tradeoff factors </a:t>
            </a:r>
          </a:p>
          <a:p>
            <a:pPr lvl="1"/>
            <a:r>
              <a:rPr lang="en-US" sz="1699" dirty="0"/>
              <a:t>Security, performance, key size, signature size, side-channel resistance countermeasures</a:t>
            </a:r>
          </a:p>
          <a:p>
            <a:r>
              <a:rPr lang="en-US" dirty="0"/>
              <a:t>Migrations into new and existing applications</a:t>
            </a:r>
          </a:p>
          <a:p>
            <a:pPr lvl="1"/>
            <a:r>
              <a:rPr lang="en-US" sz="1699" dirty="0"/>
              <a:t>TLS, IKE, code signing, PKI infrastructure, and much more</a:t>
            </a:r>
          </a:p>
          <a:p>
            <a:r>
              <a:rPr lang="en-US" dirty="0"/>
              <a:t>Not exactly a competition – it is and it isn’t</a:t>
            </a:r>
          </a:p>
        </p:txBody>
      </p:sp>
    </p:spTree>
    <p:extLst>
      <p:ext uri="{BB962C8B-B14F-4D97-AF65-F5344CB8AC3E}">
        <p14:creationId xmlns:p14="http://schemas.microsoft.com/office/powerpoint/2010/main" val="236035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65" y="713455"/>
            <a:ext cx="11274663" cy="761802"/>
          </a:xfrm>
        </p:spPr>
        <p:txBody>
          <a:bodyPr/>
          <a:lstStyle/>
          <a:p>
            <a:r>
              <a:rPr lang="en-US" dirty="0"/>
              <a:t>Security Analysis</a:t>
            </a:r>
          </a:p>
        </p:txBody>
      </p:sp>
      <p:sp>
        <p:nvSpPr>
          <p:cNvPr id="3" name="Content Placeholder 2"/>
          <p:cNvSpPr>
            <a:spLocks noGrp="1"/>
          </p:cNvSpPr>
          <p:nvPr>
            <p:ph idx="1"/>
          </p:nvPr>
        </p:nvSpPr>
        <p:spPr>
          <a:xfrm>
            <a:off x="837982" y="1691141"/>
            <a:ext cx="10807646" cy="4485107"/>
          </a:xfrm>
        </p:spPr>
        <p:txBody>
          <a:bodyPr numCol="1">
            <a:normAutofit fontScale="85000" lnSpcReduction="20000"/>
          </a:bodyPr>
          <a:lstStyle/>
          <a:p>
            <a:r>
              <a:rPr lang="en-US" dirty="0"/>
              <a:t>Security definitions</a:t>
            </a:r>
          </a:p>
          <a:p>
            <a:pPr lvl="1"/>
            <a:r>
              <a:rPr lang="en-US" dirty="0"/>
              <a:t>IND-CPA/IND-CCA2 for encryption, KEMS and  EUF-CMA for signatures</a:t>
            </a:r>
          </a:p>
          <a:p>
            <a:pPr lvl="1"/>
            <a:r>
              <a:rPr lang="en-US" dirty="0"/>
              <a:t>Used to judge whether an attack is relevant</a:t>
            </a:r>
          </a:p>
          <a:p>
            <a:pPr lvl="1"/>
            <a:endParaRPr lang="en-US" dirty="0"/>
          </a:p>
          <a:p>
            <a:r>
              <a:rPr lang="en-US" dirty="0"/>
              <a:t>Quantum/classical algorithm complexity</a:t>
            </a:r>
          </a:p>
          <a:p>
            <a:pPr lvl="1"/>
            <a:r>
              <a:rPr lang="en-US" dirty="0"/>
              <a:t>Classical computers are not going away, and may have the cheapest attacks in practice</a:t>
            </a:r>
          </a:p>
          <a:p>
            <a:pPr lvl="1"/>
            <a:r>
              <a:rPr lang="en-US" dirty="0"/>
              <a:t>Stability of best known attack complexity</a:t>
            </a:r>
          </a:p>
          <a:p>
            <a:pPr lvl="1"/>
            <a:r>
              <a:rPr lang="en-US" dirty="0"/>
              <a:t>Precise security claim against quantum computation</a:t>
            </a:r>
          </a:p>
          <a:p>
            <a:pPr lvl="1"/>
            <a:r>
              <a:rPr lang="en-US" dirty="0"/>
              <a:t>Parallelism?</a:t>
            </a:r>
          </a:p>
          <a:p>
            <a:endParaRPr lang="en-US" dirty="0"/>
          </a:p>
          <a:p>
            <a:r>
              <a:rPr lang="en-US" dirty="0"/>
              <a:t>Security proofs (not required but considered as support material)</a:t>
            </a:r>
          </a:p>
          <a:p>
            <a:endParaRPr lang="en-US" dirty="0"/>
          </a:p>
          <a:p>
            <a:r>
              <a:rPr lang="en-US" dirty="0"/>
              <a:t>Quality and quantity of prior cryptanalysis</a:t>
            </a:r>
          </a:p>
        </p:txBody>
      </p:sp>
    </p:spTree>
    <p:extLst>
      <p:ext uri="{BB962C8B-B14F-4D97-AF65-F5344CB8AC3E}">
        <p14:creationId xmlns:p14="http://schemas.microsoft.com/office/powerpoint/2010/main" val="21557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6" y="782567"/>
            <a:ext cx="10762665" cy="767168"/>
          </a:xfrm>
        </p:spPr>
        <p:txBody>
          <a:bodyPr>
            <a:noAutofit/>
          </a:bodyPr>
          <a:lstStyle/>
          <a:p>
            <a:r>
              <a:rPr lang="en-US" dirty="0"/>
              <a:t>Quantum Security – How to assess it?</a:t>
            </a:r>
          </a:p>
        </p:txBody>
      </p:sp>
      <p:sp>
        <p:nvSpPr>
          <p:cNvPr id="3" name="Content Placeholder 2"/>
          <p:cNvSpPr>
            <a:spLocks noGrp="1"/>
          </p:cNvSpPr>
          <p:nvPr>
            <p:ph idx="1"/>
          </p:nvPr>
        </p:nvSpPr>
        <p:spPr>
          <a:xfrm>
            <a:off x="1023462" y="1815967"/>
            <a:ext cx="10404949" cy="4813433"/>
          </a:xfrm>
        </p:spPr>
        <p:txBody>
          <a:bodyPr>
            <a:noAutofit/>
          </a:bodyPr>
          <a:lstStyle/>
          <a:p>
            <a:pPr marL="274238" lvl="1">
              <a:spcBef>
                <a:spcPts val="1799"/>
              </a:spcBef>
            </a:pPr>
            <a:r>
              <a:rPr lang="en-US" sz="2400" dirty="0"/>
              <a:t>No clear consensus on best way to measure quantum attacks</a:t>
            </a:r>
          </a:p>
          <a:p>
            <a:pPr marL="274238" lvl="1">
              <a:spcBef>
                <a:spcPts val="1799"/>
              </a:spcBef>
            </a:pPr>
            <a:r>
              <a:rPr lang="en-US" sz="2400" dirty="0"/>
              <a:t>Uncertainties</a:t>
            </a:r>
          </a:p>
          <a:p>
            <a:pPr marL="502769" lvl="2">
              <a:spcBef>
                <a:spcPts val="1799"/>
              </a:spcBef>
            </a:pPr>
            <a:r>
              <a:rPr lang="en-US" sz="2400" dirty="0"/>
              <a:t>The possibility that new quantum algorithms will be discovered, leading to new attacks </a:t>
            </a:r>
          </a:p>
          <a:p>
            <a:pPr marL="502769" lvl="2">
              <a:spcBef>
                <a:spcPts val="1799"/>
              </a:spcBef>
            </a:pPr>
            <a:r>
              <a:rPr lang="en-US" sz="2400" dirty="0"/>
              <a:t>The performance characteristics of future quantum computers, such as their cost, speed and memory size</a:t>
            </a:r>
          </a:p>
          <a:p>
            <a:pPr marL="274238" lvl="1">
              <a:spcBef>
                <a:spcPts val="1799"/>
              </a:spcBef>
            </a:pPr>
            <a:r>
              <a:rPr lang="en-US" sz="2400" dirty="0"/>
              <a:t>Currently, NIST crypto standards specify parameters for classical security levels at 112, 128, 192, 256 bits</a:t>
            </a:r>
          </a:p>
          <a:p>
            <a:pPr marL="274238" lvl="1">
              <a:spcBef>
                <a:spcPts val="1799"/>
              </a:spcBef>
            </a:pPr>
            <a:r>
              <a:rPr lang="en-US" sz="2400" dirty="0"/>
              <a:t>For PQC standardization, need to specify concrete parameters with security estimates</a:t>
            </a:r>
          </a:p>
        </p:txBody>
      </p:sp>
    </p:spTree>
    <p:extLst>
      <p:ext uri="{BB962C8B-B14F-4D97-AF65-F5344CB8AC3E}">
        <p14:creationId xmlns:p14="http://schemas.microsoft.com/office/powerpoint/2010/main" val="348315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68" y="662004"/>
            <a:ext cx="11274663" cy="761802"/>
          </a:xfrm>
        </p:spPr>
        <p:txBody>
          <a:bodyPr/>
          <a:lstStyle/>
          <a:p>
            <a:r>
              <a:rPr lang="en-US" dirty="0"/>
              <a:t>Quantum Security Strength Categories </a:t>
            </a:r>
          </a:p>
        </p:txBody>
      </p:sp>
      <p:sp>
        <p:nvSpPr>
          <p:cNvPr id="3" name="Content Placeholder 2"/>
          <p:cNvSpPr>
            <a:spLocks noGrp="1"/>
          </p:cNvSpPr>
          <p:nvPr>
            <p:ph idx="1"/>
          </p:nvPr>
        </p:nvSpPr>
        <p:spPr>
          <a:xfrm>
            <a:off x="1447422" y="4419342"/>
            <a:ext cx="9751060" cy="1889268"/>
          </a:xfrm>
        </p:spPr>
        <p:txBody>
          <a:bodyPr>
            <a:normAutofit fontScale="85000" lnSpcReduction="20000"/>
          </a:bodyPr>
          <a:lstStyle/>
          <a:p>
            <a:r>
              <a:rPr lang="en-US" dirty="0"/>
              <a:t>Computational resources should be measured using a variety of metrics</a:t>
            </a:r>
          </a:p>
          <a:p>
            <a:pPr lvl="1"/>
            <a:r>
              <a:rPr lang="en-US" dirty="0"/>
              <a:t>Number of classical elementary operations, quantum circuit size, </a:t>
            </a:r>
            <a:r>
              <a:rPr lang="en-US" dirty="0" err="1"/>
              <a:t>etc</a:t>
            </a:r>
            <a:r>
              <a:rPr lang="en-US" dirty="0"/>
              <a:t>…</a:t>
            </a:r>
          </a:p>
          <a:p>
            <a:pPr lvl="1"/>
            <a:r>
              <a:rPr lang="en-US" dirty="0"/>
              <a:t>Consider realistic limitations on circuit depth (e.g. 2</a:t>
            </a:r>
            <a:r>
              <a:rPr lang="en-US" baseline="30000" dirty="0"/>
              <a:t>40</a:t>
            </a:r>
            <a:r>
              <a:rPr lang="en-US" dirty="0"/>
              <a:t> to 2</a:t>
            </a:r>
            <a:r>
              <a:rPr lang="en-US" baseline="30000" dirty="0"/>
              <a:t>80</a:t>
            </a:r>
            <a:r>
              <a:rPr lang="en-US" dirty="0"/>
              <a:t> logical gates)</a:t>
            </a:r>
          </a:p>
          <a:p>
            <a:pPr lvl="1"/>
            <a:r>
              <a:rPr lang="en-US" dirty="0"/>
              <a:t>May also consider expected relative cost of quantum and classical gates.</a:t>
            </a:r>
          </a:p>
          <a:p>
            <a:r>
              <a:rPr lang="en-US" dirty="0"/>
              <a:t>These are understood to be preliminary estimates</a:t>
            </a:r>
          </a:p>
          <a:p>
            <a:pPr lvl="1"/>
            <a:r>
              <a:rPr lang="en-US" dirty="0"/>
              <a:t>Submitters need not provide parameters for all levels</a:t>
            </a:r>
          </a:p>
        </p:txBody>
      </p:sp>
      <p:graphicFrame>
        <p:nvGraphicFramePr>
          <p:cNvPr id="4" name="Table 3"/>
          <p:cNvGraphicFramePr>
            <a:graphicFrameLocks noGrp="1"/>
          </p:cNvGraphicFramePr>
          <p:nvPr>
            <p:extLst/>
          </p:nvPr>
        </p:nvGraphicFramePr>
        <p:xfrm>
          <a:off x="2019281" y="1842464"/>
          <a:ext cx="8123768" cy="2224458"/>
        </p:xfrm>
        <a:graphic>
          <a:graphicData uri="http://schemas.openxmlformats.org/drawingml/2006/table">
            <a:tbl>
              <a:tblPr firstRow="1" bandRow="1">
                <a:tableStyleId>{5C22544A-7EE6-4342-B048-85BDC9FD1C3A}</a:tableStyleId>
              </a:tblPr>
              <a:tblGrid>
                <a:gridCol w="837982">
                  <a:extLst>
                    <a:ext uri="{9D8B030D-6E8A-4147-A177-3AD203B41FA5}">
                      <a16:colId xmlns:a16="http://schemas.microsoft.com/office/drawing/2014/main" xmlns="" val="453178185"/>
                    </a:ext>
                  </a:extLst>
                </a:gridCol>
                <a:gridCol w="7285786">
                  <a:extLst>
                    <a:ext uri="{9D8B030D-6E8A-4147-A177-3AD203B41FA5}">
                      <a16:colId xmlns:a16="http://schemas.microsoft.com/office/drawing/2014/main" xmlns="" val="4028195574"/>
                    </a:ext>
                  </a:extLst>
                </a:gridCol>
              </a:tblGrid>
              <a:tr h="370743">
                <a:tc>
                  <a:txBody>
                    <a:bodyPr/>
                    <a:lstStyle/>
                    <a:p>
                      <a:endParaRPr lang="en-US" sz="1600"/>
                    </a:p>
                  </a:txBody>
                  <a:tcPr marL="91416" marR="91416" marT="45708" marB="45708"/>
                </a:tc>
                <a:tc>
                  <a:txBody>
                    <a:bodyPr/>
                    <a:lstStyle/>
                    <a:p>
                      <a:pPr algn="ctr"/>
                      <a:r>
                        <a:rPr lang="en-US" sz="1600"/>
                        <a:t>Security</a:t>
                      </a:r>
                      <a:r>
                        <a:rPr lang="en-US" sz="1600" baseline="0"/>
                        <a:t> Description</a:t>
                      </a:r>
                      <a:endParaRPr lang="en-US" sz="1600"/>
                    </a:p>
                  </a:txBody>
                  <a:tcPr marL="91416" marR="91416" marT="45708" marB="45708"/>
                </a:tc>
                <a:extLst>
                  <a:ext uri="{0D108BD9-81ED-4DB2-BD59-A6C34878D82A}">
                    <a16:rowId xmlns:a16="http://schemas.microsoft.com/office/drawing/2014/main" xmlns="" val="3270265095"/>
                  </a:ext>
                </a:extLst>
              </a:tr>
              <a:tr h="370743">
                <a:tc>
                  <a:txBody>
                    <a:bodyPr/>
                    <a:lstStyle/>
                    <a:p>
                      <a:r>
                        <a:rPr lang="en-US" sz="1600"/>
                        <a:t>I</a:t>
                      </a:r>
                    </a:p>
                  </a:txBody>
                  <a:tcPr marL="91416" marR="91416" marT="45708" marB="45708"/>
                </a:tc>
                <a:tc>
                  <a:txBody>
                    <a:bodyPr/>
                    <a:lstStyle/>
                    <a:p>
                      <a:r>
                        <a:rPr lang="en-US" sz="1600"/>
                        <a:t>At</a:t>
                      </a:r>
                      <a:r>
                        <a:rPr lang="en-US" sz="1600" baseline="0"/>
                        <a:t> least as hard to break as AES128   (exhaustive key search)</a:t>
                      </a:r>
                      <a:endParaRPr lang="en-US" sz="1600"/>
                    </a:p>
                  </a:txBody>
                  <a:tcPr marL="91416" marR="91416" marT="45708" marB="45708"/>
                </a:tc>
                <a:extLst>
                  <a:ext uri="{0D108BD9-81ED-4DB2-BD59-A6C34878D82A}">
                    <a16:rowId xmlns:a16="http://schemas.microsoft.com/office/drawing/2014/main" xmlns="" val="3473665551"/>
                  </a:ext>
                </a:extLst>
              </a:tr>
              <a:tr h="370743">
                <a:tc>
                  <a:txBody>
                    <a:bodyPr/>
                    <a:lstStyle/>
                    <a:p>
                      <a:r>
                        <a:rPr lang="en-US" sz="1600"/>
                        <a:t>II</a:t>
                      </a:r>
                    </a:p>
                  </a:txBody>
                  <a:tcPr marL="91416" marR="91416" marT="45708" marB="45708"/>
                </a:tc>
                <a:tc>
                  <a:txBody>
                    <a:bodyPr/>
                    <a:lstStyle/>
                    <a:p>
                      <a:r>
                        <a:rPr lang="en-US" sz="1600"/>
                        <a:t>At least as hard to break as SHA256   (collision search)</a:t>
                      </a:r>
                    </a:p>
                  </a:txBody>
                  <a:tcPr marL="91416" marR="91416" marT="45708" marB="45708"/>
                </a:tc>
                <a:extLst>
                  <a:ext uri="{0D108BD9-81ED-4DB2-BD59-A6C34878D82A}">
                    <a16:rowId xmlns:a16="http://schemas.microsoft.com/office/drawing/2014/main" xmlns="" val="2582847432"/>
                  </a:ext>
                </a:extLst>
              </a:tr>
              <a:tr h="370743">
                <a:tc>
                  <a:txBody>
                    <a:bodyPr/>
                    <a:lstStyle/>
                    <a:p>
                      <a:r>
                        <a:rPr lang="en-US" sz="1600"/>
                        <a:t>III</a:t>
                      </a:r>
                    </a:p>
                  </a:txBody>
                  <a:tcPr marL="91416" marR="9141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AES192    (exhaustive key search)</a:t>
                      </a:r>
                      <a:endParaRPr lang="en-US" sz="1600" dirty="0"/>
                    </a:p>
                  </a:txBody>
                  <a:tcPr marL="91416" marR="91416" marT="45708" marB="45708"/>
                </a:tc>
                <a:extLst>
                  <a:ext uri="{0D108BD9-81ED-4DB2-BD59-A6C34878D82A}">
                    <a16:rowId xmlns:a16="http://schemas.microsoft.com/office/drawing/2014/main" xmlns="" val="842454230"/>
                  </a:ext>
                </a:extLst>
              </a:tr>
              <a:tr h="370743">
                <a:tc>
                  <a:txBody>
                    <a:bodyPr/>
                    <a:lstStyle/>
                    <a:p>
                      <a:r>
                        <a:rPr lang="en-US" sz="1600"/>
                        <a:t>IV</a:t>
                      </a:r>
                    </a:p>
                  </a:txBody>
                  <a:tcPr marL="91416" marR="9141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 least as hard to break as SHA384    (collision search)</a:t>
                      </a:r>
                    </a:p>
                  </a:txBody>
                  <a:tcPr marL="91416" marR="91416" marT="45708" marB="45708"/>
                </a:tc>
                <a:extLst>
                  <a:ext uri="{0D108BD9-81ED-4DB2-BD59-A6C34878D82A}">
                    <a16:rowId xmlns:a16="http://schemas.microsoft.com/office/drawing/2014/main" xmlns="" val="846589921"/>
                  </a:ext>
                </a:extLst>
              </a:tr>
              <a:tr h="370743">
                <a:tc>
                  <a:txBody>
                    <a:bodyPr/>
                    <a:lstStyle/>
                    <a:p>
                      <a:r>
                        <a:rPr lang="en-US" sz="1600"/>
                        <a:t>V</a:t>
                      </a:r>
                    </a:p>
                  </a:txBody>
                  <a:tcPr marL="91416" marR="9141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marL="91416" marR="91416" marT="45708" marB="45708"/>
                </a:tc>
                <a:extLst>
                  <a:ext uri="{0D108BD9-81ED-4DB2-BD59-A6C34878D82A}">
                    <a16:rowId xmlns:a16="http://schemas.microsoft.com/office/drawing/2014/main" xmlns="" val="4127154546"/>
                  </a:ext>
                </a:extLst>
              </a:tr>
            </a:tbl>
          </a:graphicData>
        </a:graphic>
      </p:graphicFrame>
    </p:spTree>
    <p:extLst>
      <p:ext uri="{BB962C8B-B14F-4D97-AF65-F5344CB8AC3E}">
        <p14:creationId xmlns:p14="http://schemas.microsoft.com/office/powerpoint/2010/main" val="320851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533400"/>
            <a:ext cx="11274663" cy="761802"/>
          </a:xfrm>
        </p:spPr>
        <p:txBody>
          <a:bodyPr/>
          <a:lstStyle/>
          <a:p>
            <a:r>
              <a:rPr lang="en-US" dirty="0"/>
              <a:t>Cost and Performance</a:t>
            </a:r>
          </a:p>
        </p:txBody>
      </p:sp>
      <p:sp>
        <p:nvSpPr>
          <p:cNvPr id="3" name="Content Placeholder 2"/>
          <p:cNvSpPr>
            <a:spLocks noGrp="1"/>
          </p:cNvSpPr>
          <p:nvPr>
            <p:ph idx="1"/>
          </p:nvPr>
        </p:nvSpPr>
        <p:spPr>
          <a:xfrm>
            <a:off x="989012" y="1600200"/>
            <a:ext cx="10282813" cy="4646989"/>
          </a:xfrm>
        </p:spPr>
        <p:txBody>
          <a:bodyPr>
            <a:normAutofit fontScale="92500"/>
          </a:bodyPr>
          <a:lstStyle/>
          <a:p>
            <a:r>
              <a:rPr lang="en-US" sz="2200" dirty="0"/>
              <a:t>Standardized post-quantum cryptography will be implemented in “classical” platforms </a:t>
            </a:r>
          </a:p>
          <a:p>
            <a:r>
              <a:rPr lang="en-US" sz="2200" dirty="0"/>
              <a:t>Ideally, implementable on wide variety of platforms and applications</a:t>
            </a:r>
          </a:p>
          <a:p>
            <a:r>
              <a:rPr lang="en-US" sz="2200" dirty="0"/>
              <a:t>May need to standardize </a:t>
            </a:r>
            <a:r>
              <a:rPr lang="en-US" sz="2200" dirty="0">
                <a:solidFill>
                  <a:schemeClr val="accent1"/>
                </a:solidFill>
              </a:rPr>
              <a:t>more than one </a:t>
            </a:r>
            <a:r>
              <a:rPr lang="en-US" sz="2200" dirty="0"/>
              <a:t>algorithm for each function to accommodate different application environments</a:t>
            </a:r>
          </a:p>
          <a:p>
            <a:pPr marL="798273" indent="-115853"/>
            <a:r>
              <a:rPr lang="en-US" sz="2200" dirty="0"/>
              <a:t>	from extremely processing constrained devices to limited communication bandwidth</a:t>
            </a:r>
          </a:p>
          <a:p>
            <a:r>
              <a:rPr lang="en-US" sz="2200" dirty="0"/>
              <a:t>Allowing parallel implementation for improving efficiency is certainly a plus</a:t>
            </a:r>
          </a:p>
          <a:p>
            <a:endParaRPr lang="en-US" sz="2200" dirty="0"/>
          </a:p>
          <a:p>
            <a:r>
              <a:rPr lang="en-US" sz="2200" dirty="0">
                <a:solidFill>
                  <a:srgbClr val="FF0000"/>
                </a:solidFill>
              </a:rPr>
              <a:t>Preliminary conclusions</a:t>
            </a:r>
            <a:r>
              <a:rPr lang="en-US" sz="2200" dirty="0"/>
              <a:t>:  efficiency likely OK, but key sizes may pose a significant challenge</a:t>
            </a:r>
          </a:p>
          <a:p>
            <a:pPr marL="0" indent="0">
              <a:buNone/>
            </a:pPr>
            <a:endParaRPr lang="en-US" dirty="0"/>
          </a:p>
        </p:txBody>
      </p:sp>
    </p:spTree>
    <p:extLst>
      <p:ext uri="{BB962C8B-B14F-4D97-AF65-F5344CB8AC3E}">
        <p14:creationId xmlns:p14="http://schemas.microsoft.com/office/powerpoint/2010/main" val="3614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36BF7-642A-4E3B-99AC-98860BCD542C}"/>
              </a:ext>
            </a:extLst>
          </p:cNvPr>
          <p:cNvSpPr>
            <a:spLocks noGrp="1"/>
          </p:cNvSpPr>
          <p:nvPr>
            <p:ph type="title"/>
          </p:nvPr>
        </p:nvSpPr>
        <p:spPr/>
        <p:txBody>
          <a:bodyPr/>
          <a:lstStyle/>
          <a:p>
            <a:r>
              <a:rPr lang="en-US" dirty="0"/>
              <a:t>The pqc stack</a:t>
            </a:r>
          </a:p>
        </p:txBody>
      </p:sp>
      <p:graphicFrame>
        <p:nvGraphicFramePr>
          <p:cNvPr id="8" name="Table 7">
            <a:extLst>
              <a:ext uri="{FF2B5EF4-FFF2-40B4-BE49-F238E27FC236}">
                <a16:creationId xmlns:a16="http://schemas.microsoft.com/office/drawing/2014/main" xmlns="" id="{F1CF2C84-E3E8-4D20-8BAA-5317F769D485}"/>
              </a:ext>
            </a:extLst>
          </p:cNvPr>
          <p:cNvGraphicFramePr>
            <a:graphicFrameLocks noGrp="1"/>
          </p:cNvGraphicFramePr>
          <p:nvPr>
            <p:extLst>
              <p:ext uri="{D42A27DB-BD31-4B8C-83A1-F6EECF244321}">
                <p14:modId xmlns:p14="http://schemas.microsoft.com/office/powerpoint/2010/main" val="2459584803"/>
              </p:ext>
            </p:extLst>
          </p:nvPr>
        </p:nvGraphicFramePr>
        <p:xfrm>
          <a:off x="1370012" y="1905000"/>
          <a:ext cx="9601202" cy="4493518"/>
        </p:xfrm>
        <a:graphic>
          <a:graphicData uri="http://schemas.openxmlformats.org/drawingml/2006/table">
            <a:tbl>
              <a:tblPr firstCol="1" bandRow="1">
                <a:tableStyleId>{5C22544A-7EE6-4342-B048-85BDC9FD1C3A}</a:tableStyleId>
              </a:tblPr>
              <a:tblGrid>
                <a:gridCol w="2639765">
                  <a:extLst>
                    <a:ext uri="{9D8B030D-6E8A-4147-A177-3AD203B41FA5}">
                      <a16:colId xmlns:a16="http://schemas.microsoft.com/office/drawing/2014/main" xmlns="" val="3670848818"/>
                    </a:ext>
                  </a:extLst>
                </a:gridCol>
                <a:gridCol w="6961437">
                  <a:extLst>
                    <a:ext uri="{9D8B030D-6E8A-4147-A177-3AD203B41FA5}">
                      <a16:colId xmlns:a16="http://schemas.microsoft.com/office/drawing/2014/main" xmlns="" val="2493386653"/>
                    </a:ext>
                  </a:extLst>
                </a:gridCol>
              </a:tblGrid>
              <a:tr h="677903">
                <a:tc>
                  <a:txBody>
                    <a:bodyPr/>
                    <a:lstStyle/>
                    <a:p>
                      <a:pPr algn="ctr"/>
                      <a:r>
                        <a:rPr lang="en-US" dirty="0"/>
                        <a:t>Applications</a:t>
                      </a:r>
                    </a:p>
                  </a:txBody>
                  <a:tcPr/>
                </a:tc>
                <a:tc>
                  <a:txBody>
                    <a:bodyPr/>
                    <a:lstStyle/>
                    <a:p>
                      <a:r>
                        <a:rPr lang="en-US" dirty="0"/>
                        <a:t>Web browsers, certificates, Tor, Signal, software updates, secure boot, etc.</a:t>
                      </a:r>
                    </a:p>
                  </a:txBody>
                  <a:tcPr/>
                </a:tc>
                <a:extLst>
                  <a:ext uri="{0D108BD9-81ED-4DB2-BD59-A6C34878D82A}">
                    <a16:rowId xmlns:a16="http://schemas.microsoft.com/office/drawing/2014/main" xmlns="" val="2471969613"/>
                  </a:ext>
                </a:extLst>
              </a:tr>
              <a:tr h="394778">
                <a:tc>
                  <a:txBody>
                    <a:bodyPr/>
                    <a:lstStyle/>
                    <a:p>
                      <a:pPr algn="ctr"/>
                      <a:r>
                        <a:rPr lang="en-US" dirty="0">
                          <a:solidFill>
                            <a:schemeClr val="bg1"/>
                          </a:solidFill>
                        </a:rPr>
                        <a:t>Protocols</a:t>
                      </a:r>
                    </a:p>
                  </a:txBody>
                  <a:tcPr>
                    <a:solidFill>
                      <a:schemeClr val="accent1">
                        <a:lumMod val="60000"/>
                        <a:lumOff val="40000"/>
                      </a:schemeClr>
                    </a:solidFill>
                  </a:tcPr>
                </a:tc>
                <a:tc>
                  <a:txBody>
                    <a:bodyPr/>
                    <a:lstStyle/>
                    <a:p>
                      <a:r>
                        <a:rPr lang="en-US" dirty="0"/>
                        <a:t>SSL, TLS, IPSec (IKE)</a:t>
                      </a:r>
                    </a:p>
                  </a:txBody>
                  <a:tcPr/>
                </a:tc>
                <a:extLst>
                  <a:ext uri="{0D108BD9-81ED-4DB2-BD59-A6C34878D82A}">
                    <a16:rowId xmlns:a16="http://schemas.microsoft.com/office/drawing/2014/main" xmlns="" val="4077238752"/>
                  </a:ext>
                </a:extLst>
              </a:tr>
              <a:tr h="1563811">
                <a:tc>
                  <a:txBody>
                    <a:bodyPr/>
                    <a:lstStyle/>
                    <a:p>
                      <a:pPr algn="ctr"/>
                      <a:r>
                        <a:rPr lang="en-US" dirty="0"/>
                        <a:t>Cryptography</a:t>
                      </a:r>
                    </a:p>
                  </a:txBody>
                  <a:tcPr/>
                </a:tc>
                <a:tc>
                  <a:txBody>
                    <a:bodyPr/>
                    <a:lstStyle/>
                    <a:p>
                      <a:r>
                        <a:rPr lang="en-US" dirty="0"/>
                        <a:t>Post-Quantum: </a:t>
                      </a:r>
                    </a:p>
                    <a:p>
                      <a:pPr marL="285750" indent="-285750">
                        <a:buFont typeface="Arial" panose="020B0604020202020204" pitchFamily="34" charset="0"/>
                        <a:buChar char="•"/>
                      </a:pPr>
                      <a:r>
                        <a:rPr lang="en-US" dirty="0"/>
                        <a:t>Encryption</a:t>
                      </a:r>
                    </a:p>
                    <a:p>
                      <a:pPr marL="285750" indent="-285750">
                        <a:buFont typeface="Arial" panose="020B0604020202020204" pitchFamily="34" charset="0"/>
                        <a:buChar char="•"/>
                      </a:pPr>
                      <a:r>
                        <a:rPr lang="en-US" dirty="0"/>
                        <a:t>Signatures</a:t>
                      </a:r>
                    </a:p>
                    <a:p>
                      <a:pPr marL="285750" indent="-285750">
                        <a:buFont typeface="Arial" panose="020B0604020202020204" pitchFamily="34" charset="0"/>
                        <a:buChar char="•"/>
                      </a:pPr>
                      <a:r>
                        <a:rPr lang="en-US" dirty="0"/>
                        <a:t>Key exchange</a:t>
                      </a:r>
                    </a:p>
                    <a:p>
                      <a:pPr marL="0" indent="0">
                        <a:buFont typeface="Arial" panose="020B0604020202020204" pitchFamily="34" charset="0"/>
                        <a:buNone/>
                      </a:pPr>
                      <a:r>
                        <a:rPr lang="en-US" dirty="0"/>
                        <a:t>Hybrid Modes (</a:t>
                      </a:r>
                      <a:r>
                        <a:rPr lang="en-US" dirty="0" err="1"/>
                        <a:t>PQC+classical</a:t>
                      </a:r>
                      <a:r>
                        <a:rPr lang="en-US" dirty="0"/>
                        <a:t>)</a:t>
                      </a:r>
                    </a:p>
                  </a:txBody>
                  <a:tcPr/>
                </a:tc>
                <a:extLst>
                  <a:ext uri="{0D108BD9-81ED-4DB2-BD59-A6C34878D82A}">
                    <a16:rowId xmlns:a16="http://schemas.microsoft.com/office/drawing/2014/main" xmlns="" val="2572631407"/>
                  </a:ext>
                </a:extLst>
              </a:tr>
              <a:tr h="1857026">
                <a:tc>
                  <a:txBody>
                    <a:bodyPr/>
                    <a:lstStyle/>
                    <a:p>
                      <a:pPr algn="ctr"/>
                      <a:r>
                        <a:rPr lang="en-US" dirty="0"/>
                        <a:t>Lower level</a:t>
                      </a:r>
                    </a:p>
                  </a:txBody>
                  <a:tcPr>
                    <a:solidFill>
                      <a:schemeClr val="accent1">
                        <a:lumMod val="40000"/>
                        <a:lumOff val="60000"/>
                      </a:schemeClr>
                    </a:solidFill>
                  </a:tcPr>
                </a:tc>
                <a:tc>
                  <a:txBody>
                    <a:bodyPr/>
                    <a:lstStyle/>
                    <a:p>
                      <a:pPr marL="0" indent="0">
                        <a:buFont typeface="Arial" panose="020B0604020202020204" pitchFamily="34" charset="0"/>
                        <a:buNone/>
                      </a:pPr>
                      <a:r>
                        <a:rPr lang="en-US" dirty="0"/>
                        <a:t>Libraries (GMP, NTL, etc.)</a:t>
                      </a:r>
                    </a:p>
                    <a:p>
                      <a:pPr marL="0" indent="0">
                        <a:buFont typeface="Arial" panose="020B0604020202020204" pitchFamily="34" charset="0"/>
                        <a:buNone/>
                      </a:pPr>
                      <a:r>
                        <a:rPr lang="en-US" dirty="0"/>
                        <a:t>Block ciphers (AES)</a:t>
                      </a:r>
                    </a:p>
                    <a:p>
                      <a:pPr marL="0" indent="0">
                        <a:buFont typeface="Arial" panose="020B0604020202020204" pitchFamily="34" charset="0"/>
                        <a:buNone/>
                      </a:pPr>
                      <a:r>
                        <a:rPr lang="en-US" dirty="0"/>
                        <a:t>Hash functions (SHA-2/3)</a:t>
                      </a:r>
                    </a:p>
                    <a:p>
                      <a:pPr marL="0" indent="0">
                        <a:buFont typeface="Arial" panose="020B0604020202020204" pitchFamily="34" charset="0"/>
                        <a:buNone/>
                      </a:pPr>
                      <a:r>
                        <a:rPr lang="en-US" dirty="0"/>
                        <a:t>RNGs</a:t>
                      </a:r>
                    </a:p>
                    <a:p>
                      <a:pPr marL="0" indent="0">
                        <a:buFont typeface="Arial" panose="020B0604020202020204" pitchFamily="34" charset="0"/>
                        <a:buNone/>
                      </a:pPr>
                      <a:r>
                        <a:rPr lang="en-US" dirty="0"/>
                        <a:t>Hardware support for maintain state for hash-based signatures</a:t>
                      </a:r>
                    </a:p>
                  </a:txBody>
                  <a:tcPr/>
                </a:tc>
                <a:extLst>
                  <a:ext uri="{0D108BD9-81ED-4DB2-BD59-A6C34878D82A}">
                    <a16:rowId xmlns:a16="http://schemas.microsoft.com/office/drawing/2014/main" xmlns="" val="513073119"/>
                  </a:ext>
                </a:extLst>
              </a:tr>
            </a:tbl>
          </a:graphicData>
        </a:graphic>
      </p:graphicFrame>
    </p:spTree>
    <p:extLst>
      <p:ext uri="{BB962C8B-B14F-4D97-AF65-F5344CB8AC3E}">
        <p14:creationId xmlns:p14="http://schemas.microsoft.com/office/powerpoint/2010/main" val="174611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34" y="610404"/>
            <a:ext cx="11274663" cy="761802"/>
          </a:xfrm>
        </p:spPr>
        <p:txBody>
          <a:bodyPr/>
          <a:lstStyle/>
          <a:p>
            <a:r>
              <a:rPr lang="en-US" dirty="0"/>
              <a:t>Quantum Computers</a:t>
            </a:r>
          </a:p>
        </p:txBody>
      </p:sp>
      <p:sp>
        <p:nvSpPr>
          <p:cNvPr id="3" name="Content Placeholder 2"/>
          <p:cNvSpPr>
            <a:spLocks noGrp="1"/>
          </p:cNvSpPr>
          <p:nvPr>
            <p:ph idx="1"/>
          </p:nvPr>
        </p:nvSpPr>
        <p:spPr>
          <a:xfrm>
            <a:off x="497350" y="1600200"/>
            <a:ext cx="11657230" cy="4350205"/>
          </a:xfrm>
        </p:spPr>
        <p:txBody>
          <a:bodyPr>
            <a:normAutofit fontScale="85000" lnSpcReduction="10000"/>
          </a:bodyPr>
          <a:lstStyle/>
          <a:p>
            <a:r>
              <a:rPr lang="en-US" dirty="0"/>
              <a:t>Difficulties</a:t>
            </a:r>
          </a:p>
          <a:p>
            <a:pPr lvl="1"/>
            <a:r>
              <a:rPr lang="en-US" dirty="0"/>
              <a:t>When a measurement is made on quantum system, superposition collapses</a:t>
            </a:r>
          </a:p>
          <a:p>
            <a:pPr lvl="1"/>
            <a:r>
              <a:rPr lang="en-US" dirty="0"/>
              <a:t>Quantum states are very fragile and must be extremely well isolated</a:t>
            </a:r>
          </a:p>
          <a:p>
            <a:pPr lvl="1"/>
            <a:r>
              <a:rPr lang="en-US" dirty="0"/>
              <a:t>Intersection of many developing fields: superconductors, nanotechnology, quantum electronics, </a:t>
            </a:r>
            <a:r>
              <a:rPr lang="en-US" dirty="0" err="1"/>
              <a:t>etc</a:t>
            </a:r>
            <a:r>
              <a:rPr lang="en-US" dirty="0"/>
              <a:t>…</a:t>
            </a:r>
          </a:p>
          <a:p>
            <a:pPr lvl="1"/>
            <a:endParaRPr lang="en-US" dirty="0"/>
          </a:p>
          <a:p>
            <a:r>
              <a:rPr lang="en-US" dirty="0"/>
              <a:t>1998 – 2 qubits</a:t>
            </a:r>
          </a:p>
          <a:p>
            <a:r>
              <a:rPr lang="en-US" dirty="0"/>
              <a:t>2000 – 4, 5, and then 7 qubits</a:t>
            </a:r>
          </a:p>
          <a:p>
            <a:r>
              <a:rPr lang="en-US" dirty="0"/>
              <a:t>2006 – 12 qubits</a:t>
            </a:r>
          </a:p>
          <a:p>
            <a:r>
              <a:rPr lang="en-US" dirty="0"/>
              <a:t>2011 – 14 qubits</a:t>
            </a:r>
          </a:p>
          <a:p>
            <a:r>
              <a:rPr lang="en-US" dirty="0"/>
              <a:t>2017 –  17, 49 qubits -&gt; 56?  </a:t>
            </a:r>
          </a:p>
          <a:p>
            <a:r>
              <a:rPr lang="en-US" dirty="0"/>
              <a:t>Measuring qubits is not best metric</a:t>
            </a:r>
          </a:p>
        </p:txBody>
      </p:sp>
      <p:pic>
        <p:nvPicPr>
          <p:cNvPr id="4" name="Picture 3"/>
          <p:cNvPicPr>
            <a:picLocks noChangeAspect="1"/>
          </p:cNvPicPr>
          <p:nvPr/>
        </p:nvPicPr>
        <p:blipFill>
          <a:blip r:embed="rId3"/>
          <a:stretch>
            <a:fillRect/>
          </a:stretch>
        </p:blipFill>
        <p:spPr>
          <a:xfrm>
            <a:off x="6239089" y="3198078"/>
            <a:ext cx="1799456" cy="1846156"/>
          </a:xfrm>
          <a:prstGeom prst="rect">
            <a:avLst/>
          </a:prstGeom>
        </p:spPr>
      </p:pic>
      <p:sp>
        <p:nvSpPr>
          <p:cNvPr id="5" name="TextBox 4"/>
          <p:cNvSpPr txBox="1"/>
          <p:nvPr/>
        </p:nvSpPr>
        <p:spPr>
          <a:xfrm>
            <a:off x="6816239" y="5229657"/>
            <a:ext cx="4615922" cy="369236"/>
          </a:xfrm>
          <a:prstGeom prst="rect">
            <a:avLst/>
          </a:prstGeom>
          <a:noFill/>
        </p:spPr>
        <p:txBody>
          <a:bodyPr wrap="square" rtlCol="0">
            <a:spAutoFit/>
          </a:bodyPr>
          <a:lstStyle/>
          <a:p>
            <a:r>
              <a:rPr lang="en-US" sz="1799"/>
              <a:t>IBM’s </a:t>
            </a:r>
            <a:r>
              <a:rPr lang="en-US" sz="1799" dirty="0"/>
              <a:t>5 qubit and 16 qubit processors</a:t>
            </a:r>
          </a:p>
        </p:txBody>
      </p:sp>
      <p:pic>
        <p:nvPicPr>
          <p:cNvPr id="1026" name="Picture 2" descr="IBM builds its most powerful universal quantum computing proces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277" y="3180357"/>
            <a:ext cx="2793630" cy="18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8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25" y="421689"/>
            <a:ext cx="11274663" cy="761802"/>
          </a:xfrm>
        </p:spPr>
        <p:txBody>
          <a:bodyPr/>
          <a:lstStyle/>
          <a:p>
            <a:r>
              <a:rPr lang="en-US" dirty="0"/>
              <a:t>Drop-in Replacements</a:t>
            </a:r>
          </a:p>
        </p:txBody>
      </p:sp>
      <p:sp>
        <p:nvSpPr>
          <p:cNvPr id="3" name="Content Placeholder 2"/>
          <p:cNvSpPr>
            <a:spLocks noGrp="1"/>
          </p:cNvSpPr>
          <p:nvPr>
            <p:ph idx="1"/>
          </p:nvPr>
        </p:nvSpPr>
        <p:spPr>
          <a:xfrm>
            <a:off x="989013" y="1371600"/>
            <a:ext cx="8000378" cy="5181600"/>
          </a:xfrm>
        </p:spPr>
        <p:txBody>
          <a:bodyPr>
            <a:normAutofit/>
          </a:bodyPr>
          <a:lstStyle/>
          <a:p>
            <a:r>
              <a:rPr lang="en-US" dirty="0"/>
              <a:t>We’re looking for drop-in replacements for existing applications, e.g. IKE and TLS</a:t>
            </a:r>
          </a:p>
          <a:p>
            <a:pPr lvl="1"/>
            <a:r>
              <a:rPr lang="en-US" dirty="0"/>
              <a:t>Key establishment</a:t>
            </a:r>
          </a:p>
          <a:p>
            <a:pPr lvl="2"/>
            <a:r>
              <a:rPr lang="en-US" dirty="0"/>
              <a:t>Ideally, we’d like to have something to replace </a:t>
            </a:r>
            <a:r>
              <a:rPr lang="en-US" dirty="0" err="1"/>
              <a:t>Diffie</a:t>
            </a:r>
            <a:r>
              <a:rPr lang="en-US" dirty="0"/>
              <a:t>-Hellman key exchange</a:t>
            </a:r>
          </a:p>
          <a:p>
            <a:pPr lvl="2"/>
            <a:r>
              <a:rPr lang="en-US" dirty="0"/>
              <a:t>Practically, we have to look into some schemes such as encryption with one-time public key, which are not quite drop-in replacements</a:t>
            </a:r>
          </a:p>
          <a:p>
            <a:pPr lvl="1"/>
            <a:r>
              <a:rPr lang="en-US" dirty="0"/>
              <a:t>Signatures</a:t>
            </a:r>
          </a:p>
          <a:p>
            <a:pPr lvl="2"/>
            <a:r>
              <a:rPr lang="en-US" dirty="0"/>
              <a:t>We’d like to have signatures with reasonable public key size, signature size, and fast signature verification</a:t>
            </a:r>
          </a:p>
          <a:p>
            <a:pPr lvl="2"/>
            <a:r>
              <a:rPr lang="en-US" dirty="0"/>
              <a:t>Practically, we shall prepare to handle probably larger public keys, or/and larger signatures, (and to handle a </a:t>
            </a:r>
            <a:r>
              <a:rPr lang="en-US" dirty="0" err="1"/>
              <a:t>stateful</a:t>
            </a:r>
            <a:r>
              <a:rPr lang="en-US" dirty="0"/>
              <a:t> situation)</a:t>
            </a:r>
          </a:p>
          <a:p>
            <a:r>
              <a:rPr lang="en-US" dirty="0"/>
              <a:t>We need to be realistic about what we can get</a:t>
            </a:r>
          </a:p>
        </p:txBody>
      </p:sp>
      <p:pic>
        <p:nvPicPr>
          <p:cNvPr id="6146" name="Picture 2" descr="Image result for t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390" y="2286000"/>
            <a:ext cx="2859486" cy="261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78" y="686514"/>
            <a:ext cx="11271727" cy="761802"/>
          </a:xfrm>
        </p:spPr>
        <p:txBody>
          <a:bodyPr/>
          <a:lstStyle/>
          <a:p>
            <a:r>
              <a:rPr lang="en-US" dirty="0"/>
              <a:t>Challenges</a:t>
            </a:r>
          </a:p>
        </p:txBody>
      </p:sp>
      <p:sp>
        <p:nvSpPr>
          <p:cNvPr id="3" name="Content Placeholder 2"/>
          <p:cNvSpPr>
            <a:spLocks noGrp="1"/>
          </p:cNvSpPr>
          <p:nvPr>
            <p:ph idx="1"/>
          </p:nvPr>
        </p:nvSpPr>
        <p:spPr>
          <a:xfrm>
            <a:off x="846273" y="1676856"/>
            <a:ext cx="10653935" cy="4646990"/>
          </a:xfrm>
        </p:spPr>
        <p:txBody>
          <a:bodyPr>
            <a:normAutofit fontScale="92500" lnSpcReduction="20000"/>
          </a:bodyPr>
          <a:lstStyle/>
          <a:p>
            <a:r>
              <a:rPr lang="en-US" dirty="0"/>
              <a:t>Uncertainties – Quantum Security</a:t>
            </a:r>
          </a:p>
          <a:p>
            <a:r>
              <a:rPr lang="en-US" dirty="0"/>
              <a:t>Assess classical security</a:t>
            </a:r>
          </a:p>
          <a:p>
            <a:pPr lvl="1"/>
            <a:r>
              <a:rPr lang="en-US" dirty="0"/>
              <a:t>Most of PQC schemes are relatively new</a:t>
            </a:r>
          </a:p>
          <a:p>
            <a:pPr lvl="1"/>
            <a:r>
              <a:rPr lang="en-US" dirty="0"/>
              <a:t>It’ll take years to understand their classical security</a:t>
            </a:r>
          </a:p>
          <a:p>
            <a:r>
              <a:rPr lang="en-US" dirty="0"/>
              <a:t>We need to deal with new situations which we haven’t considered before, e.g.</a:t>
            </a:r>
          </a:p>
          <a:p>
            <a:pPr lvl="1"/>
            <a:r>
              <a:rPr lang="en-US" dirty="0"/>
              <a:t>Decryption failure</a:t>
            </a:r>
          </a:p>
          <a:p>
            <a:pPr lvl="1"/>
            <a:r>
              <a:rPr lang="en-US" dirty="0"/>
              <a:t>State management for hash based signatures</a:t>
            </a:r>
          </a:p>
          <a:p>
            <a:pPr lvl="1"/>
            <a:r>
              <a:rPr lang="en-US" dirty="0"/>
              <a:t>Public-key encryption vs. key-exchange issues </a:t>
            </a:r>
          </a:p>
          <a:p>
            <a:pPr lvl="2"/>
            <a:r>
              <a:rPr lang="en-US" dirty="0"/>
              <a:t>Public-key encryption IND-CCA2</a:t>
            </a:r>
          </a:p>
          <a:p>
            <a:pPr lvl="2"/>
            <a:r>
              <a:rPr lang="en-US" dirty="0"/>
              <a:t>Ephemeral key exchange (no key-pair reuse, consider passive attacks, IND-CPA)</a:t>
            </a:r>
          </a:p>
          <a:p>
            <a:pPr lvl="1"/>
            <a:r>
              <a:rPr lang="en-US" dirty="0"/>
              <a:t>Auxiliary functions/algorithms, e.g.</a:t>
            </a:r>
          </a:p>
          <a:p>
            <a:pPr lvl="2"/>
            <a:r>
              <a:rPr lang="en-US" dirty="0"/>
              <a:t>Gaussian simulation</a:t>
            </a:r>
          </a:p>
          <a:p>
            <a:r>
              <a:rPr lang="en-US" dirty="0"/>
              <a:t>We have to move away from many things we have been used with existing schemes</a:t>
            </a:r>
          </a:p>
        </p:txBody>
      </p:sp>
      <p:pic>
        <p:nvPicPr>
          <p:cNvPr id="7170" name="Picture 2" descr="Image result for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2" y="614454"/>
            <a:ext cx="2629136" cy="191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4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0E7AA-1C94-40EF-A3F0-06F7CB1494C2}"/>
              </a:ext>
            </a:extLst>
          </p:cNvPr>
          <p:cNvSpPr>
            <a:spLocks noGrp="1"/>
          </p:cNvSpPr>
          <p:nvPr>
            <p:ph type="title"/>
          </p:nvPr>
        </p:nvSpPr>
        <p:spPr/>
        <p:txBody>
          <a:bodyPr/>
          <a:lstStyle/>
          <a:p>
            <a:r>
              <a:rPr lang="en-US" dirty="0"/>
              <a:t>Preliminary submissions</a:t>
            </a:r>
          </a:p>
        </p:txBody>
      </p:sp>
      <p:sp>
        <p:nvSpPr>
          <p:cNvPr id="3" name="Content Placeholder 2">
            <a:extLst>
              <a:ext uri="{FF2B5EF4-FFF2-40B4-BE49-F238E27FC236}">
                <a16:creationId xmlns:a16="http://schemas.microsoft.com/office/drawing/2014/main" xmlns="" id="{687D3647-9DD1-4144-A599-7C9765A40284}"/>
              </a:ext>
            </a:extLst>
          </p:cNvPr>
          <p:cNvSpPr>
            <a:spLocks noGrp="1"/>
          </p:cNvSpPr>
          <p:nvPr>
            <p:ph idx="1"/>
          </p:nvPr>
        </p:nvSpPr>
        <p:spPr/>
        <p:txBody>
          <a:bodyPr>
            <a:normAutofit lnSpcReduction="10000"/>
          </a:bodyPr>
          <a:lstStyle/>
          <a:p>
            <a:r>
              <a:rPr lang="en-US" dirty="0"/>
              <a:t>Submitters who sent us their algorithms by Sept. 30</a:t>
            </a:r>
            <a:r>
              <a:rPr lang="en-US" baseline="30000" dirty="0"/>
              <a:t>th</a:t>
            </a:r>
            <a:r>
              <a:rPr lang="en-US" dirty="0"/>
              <a:t> were able to have their submissions checked for “completeness”</a:t>
            </a:r>
          </a:p>
          <a:p>
            <a:r>
              <a:rPr lang="en-US" dirty="0"/>
              <a:t>37 submissions received</a:t>
            </a:r>
          </a:p>
          <a:p>
            <a:pPr lvl="1"/>
            <a:r>
              <a:rPr lang="en-US" dirty="0"/>
              <a:t>10 signature schemes</a:t>
            </a:r>
          </a:p>
          <a:p>
            <a:pPr lvl="1"/>
            <a:r>
              <a:rPr lang="en-US" dirty="0"/>
              <a:t>27 Encryption/KEM schemes</a:t>
            </a:r>
          </a:p>
          <a:p>
            <a:pPr lvl="1"/>
            <a:endParaRPr lang="en-US" dirty="0"/>
          </a:p>
          <a:p>
            <a:pPr lvl="1"/>
            <a:r>
              <a:rPr lang="en-US" dirty="0"/>
              <a:t>15 were lattice-based</a:t>
            </a:r>
          </a:p>
          <a:p>
            <a:pPr lvl="1"/>
            <a:r>
              <a:rPr lang="en-US" dirty="0"/>
              <a:t>7 were code-based</a:t>
            </a:r>
          </a:p>
          <a:p>
            <a:pPr lvl="1"/>
            <a:r>
              <a:rPr lang="en-US" dirty="0"/>
              <a:t>5 were multivariate</a:t>
            </a:r>
          </a:p>
          <a:p>
            <a:pPr lvl="1"/>
            <a:r>
              <a:rPr lang="en-US" dirty="0"/>
              <a:t>The rest were a mix (hash-based, isogenies, ….)</a:t>
            </a:r>
          </a:p>
          <a:p>
            <a:pPr lvl="1"/>
            <a:endParaRPr lang="en-US" dirty="0"/>
          </a:p>
          <a:p>
            <a:r>
              <a:rPr lang="en-US" dirty="0"/>
              <a:t>From 15 states, 18 countries, and 5 continents</a:t>
            </a:r>
          </a:p>
        </p:txBody>
      </p:sp>
    </p:spTree>
    <p:extLst>
      <p:ext uri="{BB962C8B-B14F-4D97-AF65-F5344CB8AC3E}">
        <p14:creationId xmlns:p14="http://schemas.microsoft.com/office/powerpoint/2010/main" val="10916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0E7AA-1C94-40EF-A3F0-06F7CB1494C2}"/>
              </a:ext>
            </a:extLst>
          </p:cNvPr>
          <p:cNvSpPr>
            <a:spLocks noGrp="1"/>
          </p:cNvSpPr>
          <p:nvPr>
            <p:ph type="title"/>
          </p:nvPr>
        </p:nvSpPr>
        <p:spPr>
          <a:xfrm>
            <a:off x="1217614" y="304800"/>
            <a:ext cx="9753600" cy="914400"/>
          </a:xfrm>
        </p:spPr>
        <p:txBody>
          <a:bodyPr/>
          <a:lstStyle/>
          <a:p>
            <a:r>
              <a:rPr lang="en-US" dirty="0"/>
              <a:t>final submissions received</a:t>
            </a:r>
          </a:p>
        </p:txBody>
      </p:sp>
      <p:sp>
        <p:nvSpPr>
          <p:cNvPr id="5" name="AutoShape 4" descr="Image result for stop sign clip art">
            <a:extLst>
              <a:ext uri="{FF2B5EF4-FFF2-40B4-BE49-F238E27FC236}">
                <a16:creationId xmlns:a16="http://schemas.microsoft.com/office/drawing/2014/main" xmlns="" id="{19B53617-309A-4EF1-9115-D1180F6A02B3}"/>
              </a:ext>
            </a:extLst>
          </p:cNvPr>
          <p:cNvSpPr>
            <a:spLocks noChangeAspect="1" noChangeArrowheads="1"/>
          </p:cNvSpPr>
          <p:nvPr/>
        </p:nvSpPr>
        <p:spPr bwMode="auto">
          <a:xfrm>
            <a:off x="5942012" y="3276599"/>
            <a:ext cx="3276599" cy="3276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xmlns="" id="{687D3647-9DD1-4144-A599-7C9765A40284}"/>
              </a:ext>
            </a:extLst>
          </p:cNvPr>
          <p:cNvSpPr>
            <a:spLocks noGrp="1"/>
          </p:cNvSpPr>
          <p:nvPr>
            <p:ph idx="1"/>
          </p:nvPr>
        </p:nvSpPr>
        <p:spPr>
          <a:xfrm>
            <a:off x="1217613" y="1371600"/>
            <a:ext cx="9753600" cy="4343400"/>
          </a:xfrm>
        </p:spPr>
        <p:txBody>
          <a:bodyPr>
            <a:normAutofit/>
          </a:bodyPr>
          <a:lstStyle/>
          <a:p>
            <a:r>
              <a:rPr lang="en-US" dirty="0">
                <a:solidFill>
                  <a:srgbClr val="FF0000"/>
                </a:solidFill>
              </a:rPr>
              <a:t>The deadline is past – no more submissions</a:t>
            </a:r>
          </a:p>
          <a:p>
            <a:r>
              <a:rPr lang="en-US" dirty="0" smtClean="0"/>
              <a:t>82 total submissions </a:t>
            </a:r>
            <a:r>
              <a:rPr lang="en-US" dirty="0"/>
              <a:t>received</a:t>
            </a:r>
          </a:p>
          <a:p>
            <a:pPr lvl="1"/>
            <a:r>
              <a:rPr lang="en-US" dirty="0" smtClean="0"/>
              <a:t>23 </a:t>
            </a:r>
            <a:r>
              <a:rPr lang="en-US" dirty="0"/>
              <a:t>signature schemes</a:t>
            </a:r>
          </a:p>
          <a:p>
            <a:pPr lvl="1"/>
            <a:r>
              <a:rPr lang="en-US" dirty="0" smtClean="0"/>
              <a:t>59 </a:t>
            </a:r>
            <a:r>
              <a:rPr lang="en-US" dirty="0"/>
              <a:t>Encryption/KEM schemes</a:t>
            </a:r>
          </a:p>
          <a:p>
            <a:pPr lvl="1"/>
            <a:endParaRPr lang="en-US" dirty="0"/>
          </a:p>
          <a:p>
            <a:pPr lvl="1"/>
            <a:endParaRPr lang="en-US" dirty="0"/>
          </a:p>
        </p:txBody>
      </p:sp>
      <p:sp>
        <p:nvSpPr>
          <p:cNvPr id="6" name="AutoShape 6" descr="Image result for stop sign clip art">
            <a:extLst>
              <a:ext uri="{FF2B5EF4-FFF2-40B4-BE49-F238E27FC236}">
                <a16:creationId xmlns:a16="http://schemas.microsoft.com/office/drawing/2014/main" xmlns="" id="{6CA0A201-38AD-4068-A366-E488AB64FD55}"/>
              </a:ext>
            </a:extLst>
          </p:cNvPr>
          <p:cNvSpPr>
            <a:spLocks noChangeAspect="1" noChangeArrowheads="1"/>
          </p:cNvSpPr>
          <p:nvPr/>
        </p:nvSpPr>
        <p:spPr bwMode="auto">
          <a:xfrm>
            <a:off x="5942012" y="32765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xmlns="" id="{BD8F2ABF-6887-4FD7-AAA3-F83BF84B20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6732" y="1828797"/>
            <a:ext cx="2438405" cy="2438405"/>
          </a:xfrm>
          <a:prstGeom prst="rect">
            <a:avLst/>
          </a:prstGeom>
        </p:spPr>
      </p:pic>
      <p:graphicFrame>
        <p:nvGraphicFramePr>
          <p:cNvPr id="7" name="Chart 6">
            <a:extLst>
              <a:ext uri="{FF2B5EF4-FFF2-40B4-BE49-F238E27FC236}">
                <a16:creationId xmlns="" xmlns:xdr="http://schemas.openxmlformats.org/drawingml/2006/spreadsheetDrawing" xmlns:a16="http://schemas.microsoft.com/office/drawing/2014/main" xmlns:lc="http://schemas.openxmlformats.org/drawingml/2006/lockedCanvas" id="{4B0A28DC-3DC0-44D6-9944-9AE34EA4FD38}"/>
              </a:ext>
            </a:extLst>
          </p:cNvPr>
          <p:cNvGraphicFramePr>
            <a:graphicFrameLocks/>
          </p:cNvGraphicFramePr>
          <p:nvPr>
            <p:extLst>
              <p:ext uri="{D42A27DB-BD31-4B8C-83A1-F6EECF244321}">
                <p14:modId xmlns:p14="http://schemas.microsoft.com/office/powerpoint/2010/main" val="1108264970"/>
              </p:ext>
            </p:extLst>
          </p:nvPr>
        </p:nvGraphicFramePr>
        <p:xfrm>
          <a:off x="1522412" y="3310465"/>
          <a:ext cx="6781800" cy="31581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986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further breakdown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156029"/>
              </p:ext>
            </p:extLst>
          </p:nvPr>
        </p:nvGraphicFramePr>
        <p:xfrm>
          <a:off x="1522412" y="2286000"/>
          <a:ext cx="8458198" cy="2966720"/>
        </p:xfrm>
        <a:graphic>
          <a:graphicData uri="http://schemas.openxmlformats.org/drawingml/2006/table">
            <a:tbl>
              <a:tblPr firstRow="1" bandRow="1">
                <a:tableStyleId>{073A0DAA-6AF3-43AB-8588-CEC1D06C72B9}</a:tableStyleId>
              </a:tblPr>
              <a:tblGrid>
                <a:gridCol w="1940232"/>
                <a:gridCol w="1412568"/>
                <a:gridCol w="2467895"/>
                <a:gridCol w="2637503"/>
              </a:tblGrid>
              <a:tr h="370840">
                <a:tc>
                  <a:txBody>
                    <a:bodyPr/>
                    <a:lstStyle/>
                    <a:p>
                      <a:endParaRPr lang="en-US" dirty="0"/>
                    </a:p>
                  </a:txBody>
                  <a:tcPr/>
                </a:tc>
                <a:tc>
                  <a:txBody>
                    <a:bodyPr/>
                    <a:lstStyle/>
                    <a:p>
                      <a:pPr algn="ctr"/>
                      <a:r>
                        <a:rPr lang="en-US" dirty="0" smtClean="0"/>
                        <a:t>Signatures</a:t>
                      </a:r>
                      <a:endParaRPr lang="en-US" dirty="0"/>
                    </a:p>
                  </a:txBody>
                  <a:tcPr/>
                </a:tc>
                <a:tc>
                  <a:txBody>
                    <a:bodyPr/>
                    <a:lstStyle/>
                    <a:p>
                      <a:pPr algn="ctr"/>
                      <a:r>
                        <a:rPr lang="en-US" dirty="0" smtClean="0"/>
                        <a:t>KEM/Encryption</a:t>
                      </a:r>
                      <a:endParaRPr lang="en-US" dirty="0"/>
                    </a:p>
                  </a:txBody>
                  <a:tcPr/>
                </a:tc>
                <a:tc>
                  <a:txBody>
                    <a:bodyPr/>
                    <a:lstStyle/>
                    <a:p>
                      <a:pPr algn="ctr"/>
                      <a:r>
                        <a:rPr lang="en-US" dirty="0" smtClean="0"/>
                        <a:t>Overall</a:t>
                      </a:r>
                      <a:endParaRPr lang="en-US" dirty="0"/>
                    </a:p>
                  </a:txBody>
                  <a:tcPr/>
                </a:tc>
              </a:tr>
              <a:tr h="370840">
                <a:tc>
                  <a:txBody>
                    <a:bodyPr/>
                    <a:lstStyle/>
                    <a:p>
                      <a:r>
                        <a:rPr lang="en-US" dirty="0" smtClean="0"/>
                        <a:t>Lattice-based</a:t>
                      </a:r>
                    </a:p>
                  </a:txBody>
                  <a:tcPr/>
                </a:tc>
                <a:tc>
                  <a:txBody>
                    <a:bodyPr/>
                    <a:lstStyle/>
                    <a:p>
                      <a:pPr algn="ctr"/>
                      <a:r>
                        <a:rPr lang="en-US" dirty="0" smtClean="0"/>
                        <a:t>4</a:t>
                      </a:r>
                    </a:p>
                  </a:txBody>
                  <a:tcPr/>
                </a:tc>
                <a:tc>
                  <a:txBody>
                    <a:bodyPr/>
                    <a:lstStyle/>
                    <a:p>
                      <a:pPr algn="ctr"/>
                      <a:r>
                        <a:rPr lang="en-US" dirty="0" smtClean="0"/>
                        <a:t>24</a:t>
                      </a:r>
                      <a:endParaRPr lang="en-US" dirty="0"/>
                    </a:p>
                  </a:txBody>
                  <a:tcPr/>
                </a:tc>
                <a:tc>
                  <a:txBody>
                    <a:bodyPr/>
                    <a:lstStyle/>
                    <a:p>
                      <a:pPr algn="ctr"/>
                      <a:r>
                        <a:rPr lang="en-US" dirty="0" smtClean="0"/>
                        <a:t>28</a:t>
                      </a:r>
                    </a:p>
                  </a:txBody>
                  <a:tcPr/>
                </a:tc>
              </a:tr>
              <a:tr h="370840">
                <a:tc>
                  <a:txBody>
                    <a:bodyPr/>
                    <a:lstStyle/>
                    <a:p>
                      <a:r>
                        <a:rPr lang="en-US" dirty="0" smtClean="0"/>
                        <a:t>Code-based</a:t>
                      </a:r>
                      <a:endParaRPr lang="en-US" dirty="0"/>
                    </a:p>
                  </a:txBody>
                  <a:tcPr/>
                </a:tc>
                <a:tc>
                  <a:txBody>
                    <a:bodyPr/>
                    <a:lstStyle/>
                    <a:p>
                      <a:pPr algn="ctr"/>
                      <a:r>
                        <a:rPr lang="en-US" dirty="0" smtClean="0"/>
                        <a:t>5</a:t>
                      </a:r>
                      <a:endParaRPr lang="en-US" dirty="0"/>
                    </a:p>
                  </a:txBody>
                  <a:tcPr/>
                </a:tc>
                <a:tc>
                  <a:txBody>
                    <a:bodyPr/>
                    <a:lstStyle/>
                    <a:p>
                      <a:pPr algn="ctr"/>
                      <a:r>
                        <a:rPr lang="en-US" dirty="0" smtClean="0"/>
                        <a:t>19</a:t>
                      </a:r>
                      <a:endParaRPr lang="en-US" dirty="0"/>
                    </a:p>
                  </a:txBody>
                  <a:tcPr/>
                </a:tc>
                <a:tc>
                  <a:txBody>
                    <a:bodyPr/>
                    <a:lstStyle/>
                    <a:p>
                      <a:pPr algn="ctr"/>
                      <a:r>
                        <a:rPr lang="en-US" dirty="0" smtClean="0"/>
                        <a:t>24</a:t>
                      </a:r>
                      <a:endParaRPr lang="en-US" dirty="0"/>
                    </a:p>
                  </a:txBody>
                  <a:tcPr/>
                </a:tc>
              </a:tr>
              <a:tr h="370840">
                <a:tc>
                  <a:txBody>
                    <a:bodyPr/>
                    <a:lstStyle/>
                    <a:p>
                      <a:r>
                        <a:rPr lang="en-US" dirty="0" smtClean="0"/>
                        <a:t>Multi-variate</a:t>
                      </a:r>
                      <a:endParaRPr lang="en-US" dirty="0"/>
                    </a:p>
                  </a:txBody>
                  <a:tcPr/>
                </a:tc>
                <a:tc>
                  <a:txBody>
                    <a:bodyPr/>
                    <a:lstStyle/>
                    <a:p>
                      <a:pPr algn="ctr"/>
                      <a:r>
                        <a:rPr lang="en-US" dirty="0" smtClean="0"/>
                        <a:t>7</a:t>
                      </a:r>
                      <a:endParaRPr lang="en-US" dirty="0"/>
                    </a:p>
                  </a:txBody>
                  <a:tcPr/>
                </a:tc>
                <a:tc>
                  <a:txBody>
                    <a:bodyPr/>
                    <a:lstStyle/>
                    <a:p>
                      <a:pPr algn="ctr"/>
                      <a:r>
                        <a:rPr lang="en-US" dirty="0" smtClean="0"/>
                        <a:t>6</a:t>
                      </a:r>
                      <a:endParaRPr lang="en-US" dirty="0"/>
                    </a:p>
                  </a:txBody>
                  <a:tcPr/>
                </a:tc>
                <a:tc>
                  <a:txBody>
                    <a:bodyPr/>
                    <a:lstStyle/>
                    <a:p>
                      <a:pPr algn="ctr"/>
                      <a:r>
                        <a:rPr lang="en-US" dirty="0" smtClean="0"/>
                        <a:t>13</a:t>
                      </a:r>
                      <a:endParaRPr lang="en-US" dirty="0"/>
                    </a:p>
                  </a:txBody>
                  <a:tcPr/>
                </a:tc>
              </a:tr>
              <a:tr h="370840">
                <a:tc>
                  <a:txBody>
                    <a:bodyPr/>
                    <a:lstStyle/>
                    <a:p>
                      <a:r>
                        <a:rPr lang="en-US" dirty="0" smtClean="0"/>
                        <a:t>Hash-based</a:t>
                      </a:r>
                      <a:endParaRPr lang="en-US" dirty="0"/>
                    </a:p>
                  </a:txBody>
                  <a:tcPr/>
                </a:tc>
                <a:tc>
                  <a:txBody>
                    <a:bodyPr/>
                    <a:lstStyle/>
                    <a:p>
                      <a:pPr algn="ctr"/>
                      <a:r>
                        <a:rPr lang="en-US" dirty="0" smtClean="0"/>
                        <a:t>4</a:t>
                      </a:r>
                      <a:endParaRPr lang="en-US" dirty="0"/>
                    </a:p>
                  </a:txBody>
                  <a:tcPr/>
                </a:tc>
                <a:tc>
                  <a:txBody>
                    <a:bodyPr/>
                    <a:lstStyle/>
                    <a:p>
                      <a:pPr algn="ctr"/>
                      <a:endParaRPr lang="en-US" dirty="0"/>
                    </a:p>
                  </a:txBody>
                  <a:tcPr/>
                </a:tc>
                <a:tc>
                  <a:txBody>
                    <a:bodyPr/>
                    <a:lstStyle/>
                    <a:p>
                      <a:pPr algn="ctr"/>
                      <a:r>
                        <a:rPr lang="en-US" dirty="0" smtClean="0"/>
                        <a:t>4</a:t>
                      </a:r>
                      <a:endParaRPr lang="en-US" dirty="0"/>
                    </a:p>
                  </a:txBody>
                  <a:tcPr/>
                </a:tc>
              </a:tr>
              <a:tr h="370840">
                <a:tc>
                  <a:txBody>
                    <a:bodyPr/>
                    <a:lstStyle/>
                    <a:p>
                      <a:r>
                        <a:rPr lang="en-US" dirty="0" smtClean="0"/>
                        <a:t>Other</a:t>
                      </a:r>
                      <a:endParaRPr lang="en-US" dirty="0"/>
                    </a:p>
                  </a:txBody>
                  <a:tcPr/>
                </a:tc>
                <a:tc>
                  <a:txBody>
                    <a:bodyPr/>
                    <a:lstStyle/>
                    <a:p>
                      <a:pPr algn="ctr"/>
                      <a:r>
                        <a:rPr lang="en-US" dirty="0" smtClean="0"/>
                        <a:t>3</a:t>
                      </a:r>
                      <a:endParaRPr lang="en-US" dirty="0"/>
                    </a:p>
                  </a:txBody>
                  <a:tcPr/>
                </a:tc>
                <a:tc>
                  <a:txBody>
                    <a:bodyPr/>
                    <a:lstStyle/>
                    <a:p>
                      <a:pPr algn="ctr"/>
                      <a:r>
                        <a:rPr lang="en-US" dirty="0" smtClean="0"/>
                        <a:t>10</a:t>
                      </a:r>
                      <a:endParaRPr lang="en-US" dirty="0"/>
                    </a:p>
                  </a:txBody>
                  <a:tcPr/>
                </a:tc>
                <a:tc>
                  <a:txBody>
                    <a:bodyPr/>
                    <a:lstStyle/>
                    <a:p>
                      <a:pPr algn="ctr"/>
                      <a:r>
                        <a:rPr lang="en-US" dirty="0" smtClean="0"/>
                        <a:t>13</a:t>
                      </a:r>
                      <a:endParaRPr lang="en-US" dirty="0"/>
                    </a:p>
                  </a:txBody>
                  <a:tcPr/>
                </a:tc>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b="1" dirty="0" smtClean="0"/>
                        <a:t>Total</a:t>
                      </a:r>
                      <a:endParaRPr lang="en-US" b="1" dirty="0"/>
                    </a:p>
                  </a:txBody>
                  <a:tcPr/>
                </a:tc>
                <a:tc>
                  <a:txBody>
                    <a:bodyPr/>
                    <a:lstStyle/>
                    <a:p>
                      <a:pPr algn="ctr"/>
                      <a:r>
                        <a:rPr lang="en-US" b="1" dirty="0" smtClean="0"/>
                        <a:t>23</a:t>
                      </a:r>
                      <a:endParaRPr lang="en-US" b="1" dirty="0"/>
                    </a:p>
                  </a:txBody>
                  <a:tcPr/>
                </a:tc>
                <a:tc>
                  <a:txBody>
                    <a:bodyPr/>
                    <a:lstStyle/>
                    <a:p>
                      <a:pPr algn="ctr"/>
                      <a:r>
                        <a:rPr lang="en-US" b="1" dirty="0" smtClean="0"/>
                        <a:t>59</a:t>
                      </a:r>
                      <a:endParaRPr lang="en-US" b="1" dirty="0"/>
                    </a:p>
                  </a:txBody>
                  <a:tcPr/>
                </a:tc>
                <a:tc>
                  <a:txBody>
                    <a:bodyPr/>
                    <a:lstStyle/>
                    <a:p>
                      <a:pPr algn="ctr"/>
                      <a:r>
                        <a:rPr lang="en-US" b="1" dirty="0" smtClean="0"/>
                        <a:t>82</a:t>
                      </a:r>
                      <a:endParaRPr lang="en-US" b="1" dirty="0"/>
                    </a:p>
                  </a:txBody>
                  <a:tcPr/>
                </a:tc>
              </a:tr>
            </a:tbl>
          </a:graphicData>
        </a:graphic>
      </p:graphicFrame>
    </p:spTree>
    <p:extLst>
      <p:ext uri="{BB962C8B-B14F-4D97-AF65-F5344CB8AC3E}">
        <p14:creationId xmlns:p14="http://schemas.microsoft.com/office/powerpoint/2010/main" val="58134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FBFC1-B2FE-44EA-BD3C-0D66C7C2A434}"/>
              </a:ext>
            </a:extLst>
          </p:cNvPr>
          <p:cNvSpPr>
            <a:spLocks noGrp="1"/>
          </p:cNvSpPr>
          <p:nvPr>
            <p:ph type="title"/>
          </p:nvPr>
        </p:nvSpPr>
        <p:spPr>
          <a:xfrm>
            <a:off x="188913" y="511696"/>
            <a:ext cx="11811000" cy="1325562"/>
          </a:xfrm>
        </p:spPr>
        <p:txBody>
          <a:bodyPr>
            <a:normAutofit fontScale="90000"/>
          </a:bodyPr>
          <a:lstStyle/>
          <a:p>
            <a:r>
              <a:rPr lang="en-US" dirty="0"/>
              <a:t>From </a:t>
            </a:r>
            <a:r>
              <a:rPr lang="en-US" dirty="0" smtClean="0"/>
              <a:t>16 </a:t>
            </a:r>
            <a:r>
              <a:rPr lang="en-US" dirty="0"/>
              <a:t>states, </a:t>
            </a:r>
            <a:r>
              <a:rPr lang="en-US" dirty="0" smtClean="0"/>
              <a:t>25 </a:t>
            </a:r>
            <a:r>
              <a:rPr lang="en-US" dirty="0"/>
              <a:t>countries, and </a:t>
            </a:r>
            <a:r>
              <a:rPr lang="en-US" dirty="0" smtClean="0"/>
              <a:t>6 </a:t>
            </a:r>
            <a:r>
              <a:rPr lang="en-US" dirty="0"/>
              <a:t>continents</a:t>
            </a:r>
            <a:br>
              <a:rPr lang="en-US" dirty="0"/>
            </a:b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816" t="17544" r="13816" b="15790"/>
          <a:stretch/>
        </p:blipFill>
        <p:spPr>
          <a:xfrm>
            <a:off x="1827212" y="1581727"/>
            <a:ext cx="8382000" cy="4826000"/>
          </a:xfrm>
        </p:spPr>
      </p:pic>
    </p:spTree>
    <p:extLst>
      <p:ext uri="{BB962C8B-B14F-4D97-AF65-F5344CB8AC3E}">
        <p14:creationId xmlns:p14="http://schemas.microsoft.com/office/powerpoint/2010/main" val="197792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29" y="782568"/>
            <a:ext cx="9591993" cy="702182"/>
          </a:xfrm>
        </p:spPr>
        <p:txBody>
          <a:bodyPr/>
          <a:lstStyle/>
          <a:p>
            <a:r>
              <a:rPr lang="en-US" dirty="0"/>
              <a:t>Transition and Migration</a:t>
            </a:r>
          </a:p>
        </p:txBody>
      </p:sp>
      <p:sp>
        <p:nvSpPr>
          <p:cNvPr id="3" name="Content Placeholder 2"/>
          <p:cNvSpPr>
            <a:spLocks noGrp="1"/>
          </p:cNvSpPr>
          <p:nvPr>
            <p:ph idx="1"/>
          </p:nvPr>
        </p:nvSpPr>
        <p:spPr>
          <a:xfrm>
            <a:off x="1334808" y="1484750"/>
            <a:ext cx="10550803" cy="4463981"/>
          </a:xfrm>
        </p:spPr>
        <p:txBody>
          <a:bodyPr>
            <a:normAutofit fontScale="85000" lnSpcReduction="20000"/>
          </a:bodyPr>
          <a:lstStyle/>
          <a:p>
            <a:endParaRPr lang="en-US" dirty="0"/>
          </a:p>
          <a:p>
            <a:r>
              <a:rPr lang="en-US" dirty="0"/>
              <a:t>NIST will update guidance when PQC standards are available</a:t>
            </a:r>
          </a:p>
          <a:p>
            <a:pPr marL="502920" lvl="2">
              <a:lnSpc>
                <a:spcPct val="120000"/>
              </a:lnSpc>
              <a:spcBef>
                <a:spcPts val="1800"/>
              </a:spcBef>
            </a:pPr>
            <a:r>
              <a:rPr lang="en-US" sz="2100" dirty="0"/>
              <a:t>SP 800-57 specifies classical security levels 128, 192, and 256 bits are acceptable through 2030</a:t>
            </a:r>
          </a:p>
          <a:p>
            <a:pPr>
              <a:lnSpc>
                <a:spcPct val="120000"/>
              </a:lnSpc>
            </a:pPr>
            <a:r>
              <a:rPr lang="en-US" dirty="0"/>
              <a:t>Even with the upcoming PQC transition, anything with classical security less than 112 bits should NOT be used anymore</a:t>
            </a:r>
          </a:p>
          <a:p>
            <a:pPr marL="0" lvl="1" indent="0">
              <a:buNone/>
            </a:pPr>
            <a:endParaRPr lang="en-US" dirty="0">
              <a:solidFill>
                <a:schemeClr val="tx1">
                  <a:lumMod val="65000"/>
                  <a:lumOff val="35000"/>
                </a:schemeClr>
              </a:solidFill>
            </a:endParaRPr>
          </a:p>
          <a:p>
            <a:pPr marL="342900" lvl="1" indent="-342900"/>
            <a:r>
              <a:rPr lang="en-US" sz="2400" dirty="0">
                <a:solidFill>
                  <a:schemeClr val="tx1">
                    <a:lumMod val="65000"/>
                    <a:lumOff val="35000"/>
                  </a:schemeClr>
                </a:solidFill>
              </a:rPr>
              <a:t>A “hybrid mode” has been proposed as a transition/migration step towards PQC </a:t>
            </a:r>
          </a:p>
          <a:p>
            <a:pPr marL="741141"/>
            <a:r>
              <a:rPr lang="en-US" dirty="0">
                <a:solidFill>
                  <a:schemeClr val="accent1">
                    <a:lumMod val="50000"/>
                  </a:schemeClr>
                </a:solidFill>
              </a:rPr>
              <a:t>Such a mode combines a classical algorithm with a post-quantum one</a:t>
            </a:r>
          </a:p>
          <a:p>
            <a:pPr marL="741141"/>
            <a:r>
              <a:rPr lang="en-US" dirty="0">
                <a:solidFill>
                  <a:schemeClr val="accent1">
                    <a:lumMod val="50000"/>
                  </a:schemeClr>
                </a:solidFill>
              </a:rPr>
              <a:t>Current FIPS 140 validation will only validate the NIST-approved (classical) component</a:t>
            </a:r>
          </a:p>
          <a:p>
            <a:pPr marL="741141"/>
            <a:r>
              <a:rPr lang="en-US" dirty="0">
                <a:solidFill>
                  <a:schemeClr val="accent1">
                    <a:lumMod val="50000"/>
                  </a:schemeClr>
                </a:solidFill>
              </a:rPr>
              <a:t>The PQC standardization will only consider the post-quantum component</a:t>
            </a:r>
          </a:p>
          <a:p>
            <a:pPr marL="342797" lvl="1" indent="-342797"/>
            <a:endParaRPr lang="en-US" dirty="0">
              <a:solidFill>
                <a:schemeClr val="tx1">
                  <a:lumMod val="65000"/>
                  <a:lumOff val="35000"/>
                </a:schemeClr>
              </a:solidFill>
            </a:endParaRPr>
          </a:p>
          <a:p>
            <a:pPr marL="0" lvl="1" indent="0">
              <a:buNone/>
            </a:pPr>
            <a:endParaRPr lang="en-US" dirty="0"/>
          </a:p>
        </p:txBody>
      </p:sp>
    </p:spTree>
    <p:extLst>
      <p:ext uri="{BB962C8B-B14F-4D97-AF65-F5344CB8AC3E}">
        <p14:creationId xmlns:p14="http://schemas.microsoft.com/office/powerpoint/2010/main" val="27366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533400"/>
            <a:ext cx="11329166" cy="671115"/>
          </a:xfrm>
        </p:spPr>
        <p:txBody>
          <a:bodyPr>
            <a:normAutofit fontScale="90000"/>
          </a:bodyPr>
          <a:lstStyle/>
          <a:p>
            <a:r>
              <a:rPr lang="en-US" dirty="0"/>
              <a:t>Interactions with Standards Organizations</a:t>
            </a:r>
          </a:p>
        </p:txBody>
      </p:sp>
      <p:sp>
        <p:nvSpPr>
          <p:cNvPr id="3" name="Content Placeholder 2"/>
          <p:cNvSpPr>
            <a:spLocks noGrp="1"/>
          </p:cNvSpPr>
          <p:nvPr>
            <p:ph idx="1"/>
          </p:nvPr>
        </p:nvSpPr>
        <p:spPr>
          <a:xfrm>
            <a:off x="1086394" y="1554305"/>
            <a:ext cx="10418217" cy="4770295"/>
          </a:xfrm>
        </p:spPr>
        <p:txBody>
          <a:bodyPr>
            <a:normAutofit fontScale="92500" lnSpcReduction="10000"/>
          </a:bodyPr>
          <a:lstStyle/>
          <a:p>
            <a:r>
              <a:rPr lang="en-US" dirty="0"/>
              <a:t>We are aware that many standards organizations and expert groups are working on PQC</a:t>
            </a:r>
          </a:p>
          <a:p>
            <a:pPr lvl="1"/>
            <a:r>
              <a:rPr lang="en-US" dirty="0"/>
              <a:t>IEEE P1363.3 has standardized some lattice-based schemes</a:t>
            </a:r>
          </a:p>
          <a:p>
            <a:pPr lvl="1"/>
            <a:r>
              <a:rPr lang="en-US" dirty="0"/>
              <a:t>IETF is taking action in specifying </a:t>
            </a:r>
            <a:r>
              <a:rPr lang="en-US" dirty="0" err="1"/>
              <a:t>stateful</a:t>
            </a:r>
            <a:r>
              <a:rPr lang="en-US" dirty="0"/>
              <a:t> hash-based signatures</a:t>
            </a:r>
          </a:p>
          <a:p>
            <a:pPr lvl="1"/>
            <a:r>
              <a:rPr lang="en-US" dirty="0"/>
              <a:t>ETSI has released quantum-safe cryptography reports</a:t>
            </a:r>
          </a:p>
          <a:p>
            <a:pPr lvl="1"/>
            <a:r>
              <a:rPr lang="en-US" dirty="0"/>
              <a:t>EU expert groups </a:t>
            </a:r>
            <a:r>
              <a:rPr lang="en-US" dirty="0" err="1"/>
              <a:t>PQCrypto</a:t>
            </a:r>
            <a:r>
              <a:rPr lang="en-US" dirty="0"/>
              <a:t> and </a:t>
            </a:r>
            <a:r>
              <a:rPr lang="en-US" dirty="0" err="1"/>
              <a:t>SafeCrypto</a:t>
            </a:r>
            <a:r>
              <a:rPr lang="en-US" dirty="0"/>
              <a:t> made recommendations and released reports</a:t>
            </a:r>
          </a:p>
          <a:p>
            <a:pPr lvl="1"/>
            <a:r>
              <a:rPr lang="en-US" dirty="0"/>
              <a:t>ISO/IEC JTC 1 SC27 has already had three 4-6 month study periods for quantum-resistant cryptography</a:t>
            </a:r>
          </a:p>
          <a:p>
            <a:endParaRPr lang="en-US" dirty="0"/>
          </a:p>
          <a:p>
            <a:r>
              <a:rPr lang="en-US" dirty="0"/>
              <a:t>NIST is interacting and collaborating with these organizations and groups</a:t>
            </a:r>
          </a:p>
          <a:p>
            <a:r>
              <a:rPr lang="en-US" dirty="0"/>
              <a:t>NIST plans to consider hash-based signatures as an early candidates for standardization, but probably just for specific applications like code signing</a:t>
            </a:r>
          </a:p>
        </p:txBody>
      </p:sp>
    </p:spTree>
    <p:extLst>
      <p:ext uri="{BB962C8B-B14F-4D97-AF65-F5344CB8AC3E}">
        <p14:creationId xmlns:p14="http://schemas.microsoft.com/office/powerpoint/2010/main" val="303664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and Questions</a:t>
            </a:r>
          </a:p>
        </p:txBody>
      </p:sp>
      <p:sp>
        <p:nvSpPr>
          <p:cNvPr id="3" name="Content Placeholder 2"/>
          <p:cNvSpPr>
            <a:spLocks noGrp="1"/>
          </p:cNvSpPr>
          <p:nvPr>
            <p:ph idx="1"/>
          </p:nvPr>
        </p:nvSpPr>
        <p:spPr/>
        <p:txBody>
          <a:bodyPr>
            <a:normAutofit fontScale="77500" lnSpcReduction="20000"/>
          </a:bodyPr>
          <a:lstStyle/>
          <a:p>
            <a:r>
              <a:rPr lang="en-US" dirty="0"/>
              <a:t>Since the draft call for proposals was announced, the NIST team has actively interacted with submitters and researchers </a:t>
            </a:r>
          </a:p>
          <a:p>
            <a:r>
              <a:rPr lang="en-US" dirty="0"/>
              <a:t>The questions include</a:t>
            </a:r>
          </a:p>
          <a:p>
            <a:pPr lvl="1"/>
            <a:r>
              <a:rPr lang="en-US" dirty="0"/>
              <a:t>APIs to support different ancillary functions</a:t>
            </a:r>
          </a:p>
          <a:p>
            <a:pPr lvl="1"/>
            <a:r>
              <a:rPr lang="en-US" dirty="0"/>
              <a:t>Using third party libraries</a:t>
            </a:r>
          </a:p>
          <a:p>
            <a:pPr lvl="1"/>
            <a:r>
              <a:rPr lang="en-US" dirty="0"/>
              <a:t>Submission format</a:t>
            </a:r>
          </a:p>
          <a:p>
            <a:pPr lvl="1"/>
            <a:r>
              <a:rPr lang="en-US" dirty="0"/>
              <a:t>etc. </a:t>
            </a:r>
          </a:p>
          <a:p>
            <a:r>
              <a:rPr lang="en-US" dirty="0"/>
              <a:t>The topics discussed at </a:t>
            </a:r>
            <a:r>
              <a:rPr lang="en-US" smtClean="0">
                <a:hlinkClick r:id="rId2"/>
              </a:rPr>
              <a:t>pqc-forum@list.nist.gov</a:t>
            </a:r>
            <a:r>
              <a:rPr lang="en-US" dirty="0" smtClean="0"/>
              <a:t> </a:t>
            </a:r>
            <a:r>
              <a:rPr lang="en-US" dirty="0"/>
              <a:t>include</a:t>
            </a:r>
          </a:p>
          <a:p>
            <a:pPr lvl="1"/>
            <a:r>
              <a:rPr lang="en-US" dirty="0"/>
              <a:t>Quantum vs. classical security strength</a:t>
            </a:r>
          </a:p>
          <a:p>
            <a:pPr lvl="1"/>
            <a:r>
              <a:rPr lang="en-US" dirty="0"/>
              <a:t>Security notions (IND-CCA2, IND-CPA, etc.)</a:t>
            </a:r>
          </a:p>
          <a:p>
            <a:pPr lvl="1"/>
            <a:r>
              <a:rPr lang="en-US" dirty="0"/>
              <a:t>Random number generator</a:t>
            </a:r>
          </a:p>
          <a:p>
            <a:pPr lvl="1"/>
            <a:r>
              <a:rPr lang="en-US" dirty="0"/>
              <a:t>Key exchange vs. key encapsulation</a:t>
            </a:r>
          </a:p>
          <a:p>
            <a:pPr lvl="1"/>
            <a:r>
              <a:rPr lang="en-US" dirty="0"/>
              <a:t>Implementation details, </a:t>
            </a:r>
            <a:r>
              <a:rPr lang="en-US" dirty="0" err="1"/>
              <a:t>etc</a:t>
            </a:r>
            <a:r>
              <a:rPr lang="mr-IN" dirty="0"/>
              <a:t>…</a:t>
            </a:r>
            <a:r>
              <a:rPr lang="en-US" dirty="0"/>
              <a:t>..</a:t>
            </a:r>
          </a:p>
          <a:p>
            <a:r>
              <a:rPr lang="en-US" dirty="0"/>
              <a:t>Answers to the common questions and summaries on the major discussion topics were added to the FAQ at </a:t>
            </a:r>
            <a:r>
              <a:rPr lang="en-US" dirty="0">
                <a:hlinkClick r:id="rId3"/>
              </a:rPr>
              <a:t>www.nist.gov/pqcrypto</a:t>
            </a:r>
            <a:r>
              <a:rPr lang="en-US" dirty="0"/>
              <a:t> </a:t>
            </a:r>
          </a:p>
        </p:txBody>
      </p:sp>
    </p:spTree>
    <p:extLst>
      <p:ext uri="{BB962C8B-B14F-4D97-AF65-F5344CB8AC3E}">
        <p14:creationId xmlns:p14="http://schemas.microsoft.com/office/powerpoint/2010/main" val="51382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32" y="281821"/>
            <a:ext cx="9829802" cy="970051"/>
          </a:xfrm>
        </p:spPr>
        <p:txBody>
          <a:bodyPr/>
          <a:lstStyle/>
          <a:p>
            <a:r>
              <a:rPr lang="en-US" dirty="0"/>
              <a:t>What to expect next? </a:t>
            </a:r>
          </a:p>
        </p:txBody>
      </p:sp>
      <p:sp>
        <p:nvSpPr>
          <p:cNvPr id="3" name="Content Placeholder 2"/>
          <p:cNvSpPr>
            <a:spLocks noGrp="1"/>
          </p:cNvSpPr>
          <p:nvPr>
            <p:ph idx="1"/>
          </p:nvPr>
        </p:nvSpPr>
        <p:spPr>
          <a:xfrm>
            <a:off x="790132" y="1436585"/>
            <a:ext cx="10866880" cy="3070138"/>
          </a:xfrm>
        </p:spPr>
        <p:txBody>
          <a:bodyPr>
            <a:normAutofit fontScale="92500" lnSpcReduction="10000"/>
          </a:bodyPr>
          <a:lstStyle/>
          <a:p>
            <a:r>
              <a:rPr lang="en-US" dirty="0"/>
              <a:t>NIST will post “complete and proper” submissions for analysis at </a:t>
            </a:r>
            <a:r>
              <a:rPr lang="en-US" dirty="0">
                <a:hlinkClick r:id="rId2"/>
              </a:rPr>
              <a:t>www.nist.gov/pqcrypto</a:t>
            </a:r>
            <a:r>
              <a:rPr lang="en-US" dirty="0"/>
              <a:t> as soon as possible</a:t>
            </a:r>
          </a:p>
          <a:p>
            <a:r>
              <a:rPr lang="en-US" dirty="0"/>
              <a:t>The 1</a:t>
            </a:r>
            <a:r>
              <a:rPr lang="en-US" baseline="30000" dirty="0"/>
              <a:t>st</a:t>
            </a:r>
            <a:r>
              <a:rPr lang="en-US" dirty="0"/>
              <a:t> NIST PQC Standardization Conference (co-located with </a:t>
            </a:r>
            <a:r>
              <a:rPr lang="en-US" dirty="0" err="1"/>
              <a:t>PQCrypto</a:t>
            </a:r>
            <a:r>
              <a:rPr lang="en-US" dirty="0"/>
              <a:t>, April 2018)</a:t>
            </a:r>
          </a:p>
          <a:p>
            <a:pPr lvl="1"/>
            <a:r>
              <a:rPr lang="en-US" dirty="0"/>
              <a:t>For submitters to present their algorithms and design rationale</a:t>
            </a:r>
          </a:p>
          <a:p>
            <a:pPr lvl="1"/>
            <a:r>
              <a:rPr lang="en-US" dirty="0"/>
              <a:t>For researchers and practitioners to ask questions on the submitted algorithms</a:t>
            </a:r>
          </a:p>
          <a:p>
            <a:r>
              <a:rPr lang="en-US" dirty="0"/>
              <a:t>Evaluation and analysis continue (16~18 months)</a:t>
            </a:r>
          </a:p>
          <a:p>
            <a:r>
              <a:rPr lang="en-US" dirty="0"/>
              <a:t>The 2</a:t>
            </a:r>
            <a:r>
              <a:rPr lang="en-US" baseline="30000" dirty="0"/>
              <a:t>nd</a:t>
            </a:r>
            <a:r>
              <a:rPr lang="en-US" dirty="0"/>
              <a:t> NIST PQC Standardization Conference will likely be Aug/Sept 2019</a:t>
            </a:r>
          </a:p>
          <a:p>
            <a:endParaRPr lang="en-US" dirty="0"/>
          </a:p>
        </p:txBody>
      </p:sp>
      <p:cxnSp>
        <p:nvCxnSpPr>
          <p:cNvPr id="5" name="Straight Arrow Connector 4"/>
          <p:cNvCxnSpPr/>
          <p:nvPr/>
        </p:nvCxnSpPr>
        <p:spPr>
          <a:xfrm flipV="1">
            <a:off x="1933656" y="5882313"/>
            <a:ext cx="8635991" cy="7152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20" name="Group 19"/>
          <p:cNvGrpSpPr/>
          <p:nvPr/>
        </p:nvGrpSpPr>
        <p:grpSpPr>
          <a:xfrm>
            <a:off x="1800237" y="5266650"/>
            <a:ext cx="1510225" cy="1151117"/>
            <a:chOff x="277824" y="5266649"/>
            <a:chExt cx="1510225" cy="1151117"/>
          </a:xfrm>
        </p:grpSpPr>
        <p:sp>
          <p:nvSpPr>
            <p:cNvPr id="6" name="Star: 5 Points 5"/>
            <p:cNvSpPr/>
            <p:nvPr/>
          </p:nvSpPr>
          <p:spPr>
            <a:xfrm>
              <a:off x="362468" y="5912167"/>
              <a:ext cx="177674"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1703" y="6140767"/>
              <a:ext cx="1205643" cy="276999"/>
            </a:xfrm>
            <a:prstGeom prst="rect">
              <a:avLst/>
            </a:prstGeom>
            <a:noFill/>
            <a:ln>
              <a:solidFill>
                <a:srgbClr val="002060"/>
              </a:solidFill>
            </a:ln>
          </p:spPr>
          <p:txBody>
            <a:bodyPr wrap="square" rtlCol="0">
              <a:spAutoFit/>
            </a:bodyPr>
            <a:lstStyle/>
            <a:p>
              <a:r>
                <a:rPr lang="en-US" sz="1200" dirty="0"/>
                <a:t>Nov. 30, 2017</a:t>
              </a:r>
            </a:p>
          </p:txBody>
        </p:sp>
        <p:sp>
          <p:nvSpPr>
            <p:cNvPr id="9" name="TextBox 8"/>
            <p:cNvSpPr txBox="1"/>
            <p:nvPr/>
          </p:nvSpPr>
          <p:spPr>
            <a:xfrm rot="19620000">
              <a:off x="277824" y="5266649"/>
              <a:ext cx="1510225" cy="27699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a:t>Submission due</a:t>
              </a:r>
            </a:p>
          </p:txBody>
        </p:sp>
      </p:grpSp>
      <p:grpSp>
        <p:nvGrpSpPr>
          <p:cNvPr id="31" name="Group 30"/>
          <p:cNvGrpSpPr/>
          <p:nvPr/>
        </p:nvGrpSpPr>
        <p:grpSpPr>
          <a:xfrm>
            <a:off x="2964846" y="5136310"/>
            <a:ext cx="1473502" cy="1284543"/>
            <a:chOff x="1442434" y="5136309"/>
            <a:chExt cx="1473502" cy="1284543"/>
          </a:xfrm>
        </p:grpSpPr>
        <p:grpSp>
          <p:nvGrpSpPr>
            <p:cNvPr id="30" name="Group 29"/>
            <p:cNvGrpSpPr/>
            <p:nvPr/>
          </p:nvGrpSpPr>
          <p:grpSpPr>
            <a:xfrm>
              <a:off x="1528806" y="5915253"/>
              <a:ext cx="1199601" cy="505599"/>
              <a:chOff x="1528806" y="5915253"/>
              <a:chExt cx="1199601" cy="505599"/>
            </a:xfrm>
          </p:grpSpPr>
          <p:sp>
            <p:nvSpPr>
              <p:cNvPr id="12" name="Star: 5 Points 11"/>
              <p:cNvSpPr/>
              <p:nvPr/>
            </p:nvSpPr>
            <p:spPr>
              <a:xfrm>
                <a:off x="1528806" y="5915253"/>
                <a:ext cx="1552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8806" y="6143853"/>
                <a:ext cx="1199601" cy="276999"/>
              </a:xfrm>
              <a:prstGeom prst="rect">
                <a:avLst/>
              </a:prstGeom>
              <a:noFill/>
              <a:ln>
                <a:solidFill>
                  <a:srgbClr val="002060"/>
                </a:solidFill>
              </a:ln>
            </p:spPr>
            <p:txBody>
              <a:bodyPr wrap="square" rtlCol="0">
                <a:spAutoFit/>
              </a:bodyPr>
              <a:lstStyle/>
              <a:p>
                <a:r>
                  <a:rPr lang="en-US" sz="1200" dirty="0"/>
                  <a:t>Dec. 2017</a:t>
                </a:r>
              </a:p>
            </p:txBody>
          </p:sp>
        </p:grpSp>
        <p:sp>
          <p:nvSpPr>
            <p:cNvPr id="14" name="TextBox 13"/>
            <p:cNvSpPr txBox="1"/>
            <p:nvPr/>
          </p:nvSpPr>
          <p:spPr>
            <a:xfrm rot="19620000">
              <a:off x="1442434" y="5136309"/>
              <a:ext cx="1473502" cy="461665"/>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200" dirty="0"/>
                <a:t>Publish submissions</a:t>
              </a:r>
            </a:p>
          </p:txBody>
        </p:sp>
      </p:grpSp>
      <p:grpSp>
        <p:nvGrpSpPr>
          <p:cNvPr id="32" name="Group 31"/>
          <p:cNvGrpSpPr/>
          <p:nvPr/>
        </p:nvGrpSpPr>
        <p:grpSpPr>
          <a:xfrm>
            <a:off x="4318591" y="5283773"/>
            <a:ext cx="1295400" cy="1151117"/>
            <a:chOff x="2796179" y="5283772"/>
            <a:chExt cx="1295400" cy="1151117"/>
          </a:xfrm>
        </p:grpSpPr>
        <p:sp>
          <p:nvSpPr>
            <p:cNvPr id="16" name="Star: 5 Points 15"/>
            <p:cNvSpPr/>
            <p:nvPr/>
          </p:nvSpPr>
          <p:spPr>
            <a:xfrm>
              <a:off x="2868783" y="592929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68783" y="6157890"/>
              <a:ext cx="990600" cy="276999"/>
            </a:xfrm>
            <a:prstGeom prst="rect">
              <a:avLst/>
            </a:prstGeom>
            <a:noFill/>
            <a:ln>
              <a:solidFill>
                <a:srgbClr val="002060"/>
              </a:solidFill>
            </a:ln>
          </p:spPr>
          <p:txBody>
            <a:bodyPr wrap="square" rtlCol="0">
              <a:spAutoFit/>
            </a:bodyPr>
            <a:lstStyle/>
            <a:p>
              <a:r>
                <a:rPr lang="en-US" sz="1200"/>
                <a:t>April, 2018</a:t>
              </a:r>
            </a:p>
          </p:txBody>
        </p:sp>
        <p:sp>
          <p:nvSpPr>
            <p:cNvPr id="18" name="TextBox 17"/>
            <p:cNvSpPr txBox="1"/>
            <p:nvPr/>
          </p:nvSpPr>
          <p:spPr>
            <a:xfrm rot="19620000">
              <a:off x="2796179" y="5283772"/>
              <a:ext cx="1295400" cy="276999"/>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a:t>1</a:t>
              </a:r>
              <a:r>
                <a:rPr lang="en-US" sz="1200" baseline="30000"/>
                <a:t>st</a:t>
              </a:r>
              <a:r>
                <a:rPr lang="en-US" sz="1200"/>
                <a:t> conference</a:t>
              </a:r>
            </a:p>
          </p:txBody>
        </p:sp>
      </p:grpSp>
      <p:sp>
        <p:nvSpPr>
          <p:cNvPr id="22" name="TextBox 21"/>
          <p:cNvSpPr txBox="1"/>
          <p:nvPr/>
        </p:nvSpPr>
        <p:spPr>
          <a:xfrm>
            <a:off x="6528266" y="6157891"/>
            <a:ext cx="990600" cy="461665"/>
          </a:xfrm>
          <a:prstGeom prst="rect">
            <a:avLst/>
          </a:prstGeom>
          <a:noFill/>
          <a:ln>
            <a:solidFill>
              <a:srgbClr val="002060"/>
            </a:solidFill>
          </a:ln>
        </p:spPr>
        <p:txBody>
          <a:bodyPr wrap="square" rtlCol="0">
            <a:spAutoFit/>
          </a:bodyPr>
          <a:lstStyle/>
          <a:p>
            <a:r>
              <a:rPr lang="en-US" sz="1200"/>
              <a:t>Aug.(?) 2019</a:t>
            </a:r>
          </a:p>
        </p:txBody>
      </p:sp>
      <p:sp>
        <p:nvSpPr>
          <p:cNvPr id="23" name="TextBox 22"/>
          <p:cNvSpPr txBox="1"/>
          <p:nvPr/>
        </p:nvSpPr>
        <p:spPr>
          <a:xfrm rot="19620000">
            <a:off x="6732947" y="5176049"/>
            <a:ext cx="1295400"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a:t>2</a:t>
            </a:r>
            <a:r>
              <a:rPr lang="en-US" sz="1200" baseline="30000"/>
              <a:t>nd</a:t>
            </a:r>
            <a:r>
              <a:rPr lang="en-US" sz="1200"/>
              <a:t> Conference</a:t>
            </a:r>
          </a:p>
        </p:txBody>
      </p:sp>
      <p:grpSp>
        <p:nvGrpSpPr>
          <p:cNvPr id="15" name="Group 14"/>
          <p:cNvGrpSpPr/>
          <p:nvPr/>
        </p:nvGrpSpPr>
        <p:grpSpPr>
          <a:xfrm>
            <a:off x="4529047" y="5659999"/>
            <a:ext cx="2479734" cy="512926"/>
            <a:chOff x="3733803" y="5743310"/>
            <a:chExt cx="2934852" cy="512926"/>
          </a:xfrm>
        </p:grpSpPr>
        <p:sp>
          <p:nvSpPr>
            <p:cNvPr id="21" name="Star: 5 Points 20"/>
            <p:cNvSpPr/>
            <p:nvPr/>
          </p:nvSpPr>
          <p:spPr>
            <a:xfrm>
              <a:off x="6516255" y="6103836"/>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Brace 23"/>
            <p:cNvSpPr/>
            <p:nvPr/>
          </p:nvSpPr>
          <p:spPr>
            <a:xfrm rot="16200000">
              <a:off x="4955981" y="4521132"/>
              <a:ext cx="375044" cy="2819400"/>
            </a:xfrm>
            <a:prstGeom prst="rightBrace">
              <a:avLst>
                <a:gd name="adj1" fmla="val 0"/>
                <a:gd name="adj2" fmla="val 50011"/>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TextBox 24"/>
          <p:cNvSpPr txBox="1"/>
          <p:nvPr/>
        </p:nvSpPr>
        <p:spPr>
          <a:xfrm rot="19620000">
            <a:off x="5525770" y="4970506"/>
            <a:ext cx="1295400"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200" dirty="0"/>
              <a:t>Analysis and evaluation</a:t>
            </a:r>
          </a:p>
        </p:txBody>
      </p:sp>
      <p:sp>
        <p:nvSpPr>
          <p:cNvPr id="26" name="TextBox 25"/>
          <p:cNvSpPr txBox="1"/>
          <p:nvPr/>
        </p:nvSpPr>
        <p:spPr>
          <a:xfrm rot="19620000">
            <a:off x="7753582" y="5102418"/>
            <a:ext cx="1258560"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a:t>More analysis …</a:t>
            </a:r>
          </a:p>
        </p:txBody>
      </p:sp>
      <p:sp>
        <p:nvSpPr>
          <p:cNvPr id="27" name="TextBox 26"/>
          <p:cNvSpPr txBox="1"/>
          <p:nvPr/>
        </p:nvSpPr>
        <p:spPr>
          <a:xfrm rot="19620000">
            <a:off x="8336763" y="5194750"/>
            <a:ext cx="1295400" cy="276999"/>
          </a:xfrm>
          <a:prstGeom prst="rect">
            <a:avLst/>
          </a:prstGeom>
          <a:noFill/>
          <a:ln>
            <a:solidFill>
              <a:srgbClr val="FF0000"/>
            </a:solidFill>
          </a:ln>
        </p:spPr>
        <p:txBody>
          <a:bodyPr wrap="square" rtlCol="0">
            <a:spAutoFit/>
          </a:bodyPr>
          <a:lstStyle/>
          <a:p>
            <a:r>
              <a:rPr lang="mr-IN" sz="1200"/>
              <a:t>………</a:t>
            </a:r>
            <a:endParaRPr lang="en-US" sz="1200"/>
          </a:p>
        </p:txBody>
      </p:sp>
      <p:sp>
        <p:nvSpPr>
          <p:cNvPr id="28" name="TextBox 27"/>
          <p:cNvSpPr txBox="1"/>
          <p:nvPr/>
        </p:nvSpPr>
        <p:spPr>
          <a:xfrm rot="19620000">
            <a:off x="8821624" y="5253795"/>
            <a:ext cx="1295400" cy="276999"/>
          </a:xfrm>
          <a:prstGeom prst="rect">
            <a:avLst/>
          </a:prstGeom>
          <a:noFill/>
          <a:ln>
            <a:solidFill>
              <a:srgbClr val="FF0000"/>
            </a:solidFill>
          </a:ln>
        </p:spPr>
        <p:txBody>
          <a:bodyPr wrap="square" rtlCol="0">
            <a:spAutoFit/>
          </a:bodyPr>
          <a:lstStyle/>
          <a:p>
            <a:r>
              <a:rPr lang="mr-IN" sz="1200"/>
              <a:t>………</a:t>
            </a:r>
            <a:endParaRPr lang="en-US" sz="1200"/>
          </a:p>
        </p:txBody>
      </p:sp>
      <p:sp>
        <p:nvSpPr>
          <p:cNvPr id="29" name="TextBox 28"/>
          <p:cNvSpPr txBox="1"/>
          <p:nvPr/>
        </p:nvSpPr>
        <p:spPr>
          <a:xfrm rot="19620000">
            <a:off x="9303306" y="5209609"/>
            <a:ext cx="1295400" cy="461665"/>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t>Draft standards</a:t>
            </a:r>
          </a:p>
        </p:txBody>
      </p:sp>
    </p:spTree>
    <p:extLst>
      <p:ext uri="{BB962C8B-B14F-4D97-AF65-F5344CB8AC3E}">
        <p14:creationId xmlns:p14="http://schemas.microsoft.com/office/powerpoint/2010/main" val="65037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80" y="757569"/>
            <a:ext cx="11274663" cy="761802"/>
          </a:xfrm>
        </p:spPr>
        <p:txBody>
          <a:bodyPr/>
          <a:lstStyle/>
          <a:p>
            <a:r>
              <a:rPr lang="en-US" dirty="0"/>
              <a:t>Quantum 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441" y="1654000"/>
                <a:ext cx="8860865" cy="4974566"/>
              </a:xfrm>
            </p:spPr>
            <p:txBody>
              <a:bodyPr>
                <a:normAutofit lnSpcReduction="10000"/>
              </a:bodyPr>
              <a:lstStyle/>
              <a:p>
                <a:r>
                  <a:rPr lang="en-US" dirty="0"/>
                  <a:t>1994, Peter Shor created a quantum algorithm that would give an exponential speed-up over classical computers</a:t>
                </a:r>
              </a:p>
              <a:p>
                <a:pPr lvl="1"/>
                <a:r>
                  <a:rPr lang="en-US" dirty="0"/>
                  <a:t>Factoring large integers</a:t>
                </a:r>
              </a:p>
              <a:p>
                <a:pPr lvl="1"/>
                <a:r>
                  <a:rPr lang="en-US" dirty="0"/>
                  <a:t>Finding discrete logarithms</a:t>
                </a:r>
              </a:p>
              <a:p>
                <a:endParaRPr lang="en-US" dirty="0"/>
              </a:p>
              <a:p>
                <a:r>
                  <a:rPr lang="en-US" dirty="0"/>
                  <a:t>Grover’s algorithm – polynomial speed-up in unstructured search, from O(</a:t>
                </a:r>
                <a:r>
                  <a:rPr lang="en-US" i="1" dirty="0"/>
                  <a:t>N</a:t>
                </a:r>
                <a:r>
                  <a:rPr lang="en-US" dirty="0"/>
                  <a:t>) to O(</a:t>
                </a:r>
                <a14:m>
                  <m:oMath xmlns:m="http://schemas.openxmlformats.org/officeDocument/2006/math">
                    <m:rad>
                      <m:radPr>
                        <m:degHide m:val="on"/>
                        <m:ctrlPr>
                          <a:rPr lang="en-US" i="1" smtClean="0">
                            <a:latin typeface="Cambria Math" charset="0"/>
                          </a:rPr>
                        </m:ctrlPr>
                      </m:radPr>
                      <m:deg/>
                      <m:e>
                        <m:r>
                          <a:rPr lang="en-US" b="0" i="1" smtClean="0">
                            <a:latin typeface="Cambria Math" panose="02040503050406030204" pitchFamily="18" charset="0"/>
                          </a:rPr>
                          <m:t>𝑁</m:t>
                        </m:r>
                      </m:e>
                    </m:rad>
                  </m:oMath>
                </a14:m>
                <a:r>
                  <a:rPr lang="en-US" dirty="0"/>
                  <a:t>)</a:t>
                </a:r>
              </a:p>
              <a:p>
                <a:endParaRPr lang="en-US" dirty="0"/>
              </a:p>
              <a:p>
                <a:r>
                  <a:rPr lang="en-US" dirty="0"/>
                  <a:t>Simulations for the dynamics of molecules, superconductors, photosynthesis, among many other examples</a:t>
                </a:r>
              </a:p>
              <a:p>
                <a:pPr lvl="1"/>
                <a:r>
                  <a:rPr lang="en-US" sz="1600" dirty="0"/>
                  <a:t>see </a:t>
                </a:r>
                <a:r>
                  <a:rPr lang="en-US" sz="1600" dirty="0">
                    <a:hlinkClick r:id="rId2"/>
                  </a:rPr>
                  <a:t>http://math.nist.gov/quantum/zoo</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441" y="1654000"/>
                <a:ext cx="8860865" cy="4974566"/>
              </a:xfrm>
              <a:blipFill>
                <a:blip r:embed="rId3"/>
                <a:stretch>
                  <a:fillRect t="-245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9677055" y="1311130"/>
            <a:ext cx="1604136" cy="2406204"/>
          </a:xfrm>
          <a:prstGeom prst="rect">
            <a:avLst/>
          </a:prstGeom>
        </p:spPr>
      </p:pic>
      <p:pic>
        <p:nvPicPr>
          <p:cNvPr id="5" name="Picture 4"/>
          <p:cNvPicPr>
            <a:picLocks noChangeAspect="1"/>
          </p:cNvPicPr>
          <p:nvPr/>
        </p:nvPicPr>
        <p:blipFill rotWithShape="1">
          <a:blip r:embed="rId5"/>
          <a:srcRect l="33373"/>
          <a:stretch/>
        </p:blipFill>
        <p:spPr>
          <a:xfrm>
            <a:off x="9677055" y="4099069"/>
            <a:ext cx="1915388" cy="1926889"/>
          </a:xfrm>
          <a:prstGeom prst="rect">
            <a:avLst/>
          </a:prstGeom>
        </p:spPr>
      </p:pic>
    </p:spTree>
    <p:extLst>
      <p:ext uri="{BB962C8B-B14F-4D97-AF65-F5344CB8AC3E}">
        <p14:creationId xmlns:p14="http://schemas.microsoft.com/office/powerpoint/2010/main" val="28465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545104"/>
            <a:ext cx="11274663" cy="761802"/>
          </a:xfrm>
        </p:spPr>
        <p:txBody>
          <a:bodyPr/>
          <a:lstStyle/>
          <a:p>
            <a:r>
              <a:rPr lang="en-US" dirty="0"/>
              <a:t>Summary</a:t>
            </a:r>
          </a:p>
        </p:txBody>
      </p:sp>
      <p:sp>
        <p:nvSpPr>
          <p:cNvPr id="3" name="Content Placeholder 2"/>
          <p:cNvSpPr>
            <a:spLocks noGrp="1"/>
          </p:cNvSpPr>
          <p:nvPr>
            <p:ph idx="1"/>
          </p:nvPr>
        </p:nvSpPr>
        <p:spPr>
          <a:xfrm>
            <a:off x="1142701" y="1676856"/>
            <a:ext cx="6448817" cy="4709921"/>
          </a:xfrm>
        </p:spPr>
        <p:txBody>
          <a:bodyPr>
            <a:normAutofit fontScale="85000" lnSpcReduction="20000"/>
          </a:bodyPr>
          <a:lstStyle/>
          <a:p>
            <a:r>
              <a:rPr lang="en-US" dirty="0"/>
              <a:t>Quantum computers have HUGE potential</a:t>
            </a:r>
          </a:p>
          <a:p>
            <a:endParaRPr lang="en-US" dirty="0"/>
          </a:p>
          <a:p>
            <a:r>
              <a:rPr lang="en-US" dirty="0"/>
              <a:t>Post-quantum cryptography standardization is going to be a long journey</a:t>
            </a:r>
          </a:p>
          <a:p>
            <a:endParaRPr lang="en-US" dirty="0"/>
          </a:p>
          <a:p>
            <a:r>
              <a:rPr lang="en-US" dirty="0"/>
              <a:t>We have already observed many complexities and challenges, with more to come.</a:t>
            </a:r>
          </a:p>
          <a:p>
            <a:endParaRPr lang="en-US" dirty="0"/>
          </a:p>
          <a:p>
            <a:r>
              <a:rPr lang="en-US" dirty="0"/>
              <a:t>Be prepared to transition to new algorithms in 10 years</a:t>
            </a:r>
          </a:p>
          <a:p>
            <a:endParaRPr lang="en-US" dirty="0"/>
          </a:p>
          <a:p>
            <a:r>
              <a:rPr lang="en-US" dirty="0"/>
              <a:t>We will continue to work with the community towards PQC standardization</a:t>
            </a:r>
          </a:p>
        </p:txBody>
      </p:sp>
      <p:sp>
        <p:nvSpPr>
          <p:cNvPr id="5" name="TextBox 4"/>
          <p:cNvSpPr txBox="1"/>
          <p:nvPr/>
        </p:nvSpPr>
        <p:spPr>
          <a:xfrm>
            <a:off x="8186350" y="4909834"/>
            <a:ext cx="3279525" cy="1476943"/>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rPr>
              <a:t>See </a:t>
            </a:r>
            <a:r>
              <a:rPr lang="en-US" sz="1999" dirty="0">
                <a:latin typeface="Arial" panose="020B0604020202020204" pitchFamily="34" charset="0"/>
                <a:cs typeface="Arial" panose="020B0604020202020204" pitchFamily="34" charset="0"/>
                <a:hlinkClick r:id="rId3"/>
              </a:rPr>
              <a:t>www.nist.gov/pqcrypto</a:t>
            </a:r>
            <a:endParaRPr lang="en-US" sz="1999" dirty="0">
              <a:latin typeface="Arial" panose="020B0604020202020204" pitchFamily="34" charset="0"/>
              <a:cs typeface="Arial" panose="020B0604020202020204" pitchFamily="34" charset="0"/>
            </a:endParaRPr>
          </a:p>
          <a:p>
            <a:endParaRPr lang="en-US" sz="1999"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Sign up for the pqc-forum for announcements and discussion</a:t>
            </a:r>
          </a:p>
          <a:p>
            <a:endParaRPr lang="en-US" sz="1799" dirty="0"/>
          </a:p>
        </p:txBody>
      </p:sp>
      <p:pic>
        <p:nvPicPr>
          <p:cNvPr id="6" name="Picture 5">
            <a:extLst>
              <a:ext uri="{FF2B5EF4-FFF2-40B4-BE49-F238E27FC236}">
                <a16:creationId xmlns:a16="http://schemas.microsoft.com/office/drawing/2014/main" xmlns="" id="{824EFA05-A764-4D43-831F-848DA6804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518" y="1581609"/>
            <a:ext cx="4190999" cy="2095500"/>
          </a:xfrm>
          <a:prstGeom prst="rect">
            <a:avLst/>
          </a:prstGeom>
          <a:ln>
            <a:solidFill>
              <a:schemeClr val="accent1"/>
            </a:solidFill>
          </a:ln>
        </p:spPr>
      </p:pic>
    </p:spTree>
    <p:extLst>
      <p:ext uri="{BB962C8B-B14F-4D97-AF65-F5344CB8AC3E}">
        <p14:creationId xmlns:p14="http://schemas.microsoft.com/office/powerpoint/2010/main" val="58050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2BD00AE-6C77-4F5F-89AA-29EA89CB8B24}"/>
              </a:ext>
            </a:extLst>
          </p:cNvPr>
          <p:cNvGrpSpPr/>
          <p:nvPr/>
        </p:nvGrpSpPr>
        <p:grpSpPr>
          <a:xfrm>
            <a:off x="2208212" y="1752600"/>
            <a:ext cx="7237412" cy="4470121"/>
            <a:chOff x="1985852" y="1828800"/>
            <a:chExt cx="6351075" cy="4089121"/>
          </a:xfrm>
        </p:grpSpPr>
        <p:sp>
          <p:nvSpPr>
            <p:cNvPr id="3" name="TextBox 2">
              <a:extLst>
                <a:ext uri="{FF2B5EF4-FFF2-40B4-BE49-F238E27FC236}">
                  <a16:creationId xmlns:a16="http://schemas.microsoft.com/office/drawing/2014/main" xmlns="" id="{996FD726-9226-4483-A07A-51E76C4A5F87}"/>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4" name="TextBox 3">
              <a:extLst>
                <a:ext uri="{FF2B5EF4-FFF2-40B4-BE49-F238E27FC236}">
                  <a16:creationId xmlns:a16="http://schemas.microsoft.com/office/drawing/2014/main" xmlns="" id="{148448A6-062D-4C47-A1C0-8AADE032CCBE}"/>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5" name="Straight Connector 4">
              <a:extLst>
                <a:ext uri="{FF2B5EF4-FFF2-40B4-BE49-F238E27FC236}">
                  <a16:creationId xmlns:a16="http://schemas.microsoft.com/office/drawing/2014/main" xmlns="" id="{E48BBF87-75FD-45AF-A6DF-F243FF8B5D62}"/>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560FA5F1-01B6-4D68-B411-0962A57BC5C1}"/>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3999C6B4-4863-43A2-98B3-AC85E50CED5C}"/>
                </a:ext>
              </a:extLst>
            </p:cNvPr>
            <p:cNvCxnSpPr>
              <a:endCxn id="17"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541F9C9-C9AB-4C9F-B4C5-A4D4D51F9BAD}"/>
                </a:ext>
              </a:extLst>
            </p:cNvPr>
            <p:cNvCxnSpPr>
              <a:stCxn id="3"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5E2534F-8A47-4D93-9BBC-5057BD561D95}"/>
                </a:ext>
              </a:extLst>
            </p:cNvPr>
            <p:cNvSpPr txBox="1"/>
            <p:nvPr/>
          </p:nvSpPr>
          <p:spPr>
            <a:xfrm>
              <a:off x="2208605" y="3316276"/>
              <a:ext cx="1455431" cy="232274"/>
            </a:xfrm>
            <a:prstGeom prst="rect">
              <a:avLst/>
            </a:prstGeom>
            <a:noFill/>
          </p:spPr>
          <p:txBody>
            <a:bodyPr wrap="square" rtlCol="0">
              <a:spAutoFit/>
            </a:bodyPr>
            <a:lstStyle/>
            <a:p>
              <a:r>
                <a:rPr lang="en-US" sz="1050" dirty="0"/>
                <a:t>Signatures (FIPS 186)</a:t>
              </a:r>
            </a:p>
          </p:txBody>
        </p:sp>
        <p:sp>
          <p:nvSpPr>
            <p:cNvPr id="10" name="TextBox 9">
              <a:extLst>
                <a:ext uri="{FF2B5EF4-FFF2-40B4-BE49-F238E27FC236}">
                  <a16:creationId xmlns:a16="http://schemas.microsoft.com/office/drawing/2014/main" xmlns="" id="{F16EAB4B-12E0-4F93-B8CB-A7A14B42F230}"/>
                </a:ext>
              </a:extLst>
            </p:cNvPr>
            <p:cNvSpPr txBox="1"/>
            <p:nvPr/>
          </p:nvSpPr>
          <p:spPr>
            <a:xfrm>
              <a:off x="2254795" y="3808619"/>
              <a:ext cx="1455431" cy="504152"/>
            </a:xfrm>
            <a:prstGeom prst="rect">
              <a:avLst/>
            </a:prstGeom>
            <a:noFill/>
          </p:spPr>
          <p:txBody>
            <a:bodyPr wrap="square" rtlCol="0">
              <a:spAutoFit/>
            </a:bodyPr>
            <a:lstStyle/>
            <a:p>
              <a:r>
                <a:rPr lang="en-US" sz="1050" dirty="0"/>
                <a:t>Key establishment (800-56A/B/C)</a:t>
              </a:r>
            </a:p>
          </p:txBody>
        </p:sp>
        <p:cxnSp>
          <p:nvCxnSpPr>
            <p:cNvPr id="11" name="Straight Connector 10">
              <a:extLst>
                <a:ext uri="{FF2B5EF4-FFF2-40B4-BE49-F238E27FC236}">
                  <a16:creationId xmlns:a16="http://schemas.microsoft.com/office/drawing/2014/main" xmlns="" id="{433D69A8-48EF-49B9-953A-10E5C9D6B5F9}"/>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83798ED-A45E-4060-8560-A977346FCF8D}"/>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13" name="Straight Connector 12">
              <a:extLst>
                <a:ext uri="{FF2B5EF4-FFF2-40B4-BE49-F238E27FC236}">
                  <a16:creationId xmlns:a16="http://schemas.microsoft.com/office/drawing/2014/main" xmlns="" id="{E059BB15-B5CA-4191-8E40-7889620FA943}"/>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077EC78-AC96-4E01-8DBE-4304C4C08DFB}"/>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D4C6F7B-406E-4FEF-8DB5-37FC40479E5F}"/>
                </a:ext>
              </a:extLst>
            </p:cNvPr>
            <p:cNvSpPr txBox="1"/>
            <p:nvPr/>
          </p:nvSpPr>
          <p:spPr>
            <a:xfrm>
              <a:off x="2758315" y="5121920"/>
              <a:ext cx="1426504" cy="308094"/>
            </a:xfrm>
            <a:prstGeom prst="rect">
              <a:avLst/>
            </a:prstGeom>
            <a:noFill/>
          </p:spPr>
          <p:txBody>
            <a:bodyPr wrap="square" rtlCol="0">
              <a:spAutoFit/>
            </a:bodyPr>
            <a:lstStyle/>
            <a:p>
              <a:r>
                <a:rPr lang="en-US" sz="1050" dirty="0"/>
                <a:t>RNG (800-90A/B/C)</a:t>
              </a:r>
            </a:p>
          </p:txBody>
        </p:sp>
        <p:sp>
          <p:nvSpPr>
            <p:cNvPr id="16" name="TextBox 15">
              <a:extLst>
                <a:ext uri="{FF2B5EF4-FFF2-40B4-BE49-F238E27FC236}">
                  <a16:creationId xmlns:a16="http://schemas.microsoft.com/office/drawing/2014/main" xmlns="" id="{4EBFD56B-0DD6-4B67-9003-90E655DEEBBD}"/>
                </a:ext>
              </a:extLst>
            </p:cNvPr>
            <p:cNvSpPr txBox="1"/>
            <p:nvPr/>
          </p:nvSpPr>
          <p:spPr>
            <a:xfrm>
              <a:off x="2758315" y="5402078"/>
              <a:ext cx="1632164" cy="308094"/>
            </a:xfrm>
            <a:prstGeom prst="rect">
              <a:avLst/>
            </a:prstGeom>
            <a:noFill/>
          </p:spPr>
          <p:txBody>
            <a:bodyPr wrap="square" rtlCol="0">
              <a:spAutoFit/>
            </a:bodyPr>
            <a:lstStyle/>
            <a:p>
              <a:r>
                <a:rPr lang="en-US" sz="1050" dirty="0"/>
                <a:t>KDF (800-108, 800-135)</a:t>
              </a:r>
            </a:p>
          </p:txBody>
        </p:sp>
        <p:sp>
          <p:nvSpPr>
            <p:cNvPr id="17" name="TextBox 16">
              <a:extLst>
                <a:ext uri="{FF2B5EF4-FFF2-40B4-BE49-F238E27FC236}">
                  <a16:creationId xmlns:a16="http://schemas.microsoft.com/office/drawing/2014/main" xmlns="" id="{AC6C17B4-BF43-433C-BC55-072A79F5B8AF}"/>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18" name="TextBox 17">
              <a:extLst>
                <a:ext uri="{FF2B5EF4-FFF2-40B4-BE49-F238E27FC236}">
                  <a16:creationId xmlns:a16="http://schemas.microsoft.com/office/drawing/2014/main" xmlns="" id="{C8DBE03D-382B-4AD4-AF3D-21CCDC49C2D0}"/>
                </a:ext>
              </a:extLst>
            </p:cNvPr>
            <p:cNvSpPr txBox="1"/>
            <p:nvPr/>
          </p:nvSpPr>
          <p:spPr>
            <a:xfrm>
              <a:off x="4547508" y="3241662"/>
              <a:ext cx="1437165" cy="415498"/>
            </a:xfrm>
            <a:prstGeom prst="rect">
              <a:avLst/>
            </a:prstGeom>
            <a:noFill/>
            <a:ln>
              <a:noFill/>
            </a:ln>
          </p:spPr>
          <p:txBody>
            <a:bodyPr wrap="square" rtlCol="0">
              <a:spAutoFit/>
            </a:bodyPr>
            <a:lstStyle/>
            <a:p>
              <a:r>
                <a:rPr lang="en-US" sz="1050" dirty="0"/>
                <a:t>AES  (FIPS 197 ) </a:t>
              </a:r>
            </a:p>
            <a:p>
              <a:r>
                <a:rPr lang="en-US" sz="1050" dirty="0"/>
                <a:t>TDEA (800-67)</a:t>
              </a:r>
            </a:p>
          </p:txBody>
        </p:sp>
        <p:sp>
          <p:nvSpPr>
            <p:cNvPr id="19" name="TextBox 18">
              <a:extLst>
                <a:ext uri="{FF2B5EF4-FFF2-40B4-BE49-F238E27FC236}">
                  <a16:creationId xmlns:a16="http://schemas.microsoft.com/office/drawing/2014/main" xmlns="" id="{EB11F4C0-6110-4B3E-A0E7-4724142B022D}"/>
                </a:ext>
              </a:extLst>
            </p:cNvPr>
            <p:cNvSpPr txBox="1"/>
            <p:nvPr/>
          </p:nvSpPr>
          <p:spPr>
            <a:xfrm>
              <a:off x="4558167" y="3638656"/>
              <a:ext cx="1426506" cy="415498"/>
            </a:xfrm>
            <a:prstGeom prst="rect">
              <a:avLst/>
            </a:prstGeom>
            <a:noFill/>
          </p:spPr>
          <p:txBody>
            <a:bodyPr wrap="square" rtlCol="0">
              <a:spAutoFit/>
            </a:bodyPr>
            <a:lstStyle/>
            <a:p>
              <a:r>
                <a:rPr lang="en-US" sz="1050" dirty="0"/>
                <a:t>Modes  of operations (800 38A-38G)</a:t>
              </a:r>
            </a:p>
          </p:txBody>
        </p:sp>
        <p:sp>
          <p:nvSpPr>
            <p:cNvPr id="20" name="TextBox 19">
              <a:extLst>
                <a:ext uri="{FF2B5EF4-FFF2-40B4-BE49-F238E27FC236}">
                  <a16:creationId xmlns:a16="http://schemas.microsoft.com/office/drawing/2014/main" xmlns="" id="{31FE7AF9-6977-4DDD-B97F-872CCABB3854}"/>
                </a:ext>
              </a:extLst>
            </p:cNvPr>
            <p:cNvSpPr txBox="1"/>
            <p:nvPr/>
          </p:nvSpPr>
          <p:spPr>
            <a:xfrm>
              <a:off x="4548676" y="4220431"/>
              <a:ext cx="1682787" cy="415498"/>
            </a:xfrm>
            <a:prstGeom prst="rect">
              <a:avLst/>
            </a:prstGeom>
            <a:noFill/>
          </p:spPr>
          <p:txBody>
            <a:bodyPr wrap="square" rtlCol="0">
              <a:spAutoFit/>
            </a:bodyPr>
            <a:lstStyle/>
            <a:p>
              <a:r>
                <a:rPr lang="en-US" sz="1050" dirty="0"/>
                <a:t>SHA-1/2 (FIPS 180) and SHA-3 (FIPS 202)</a:t>
              </a:r>
            </a:p>
          </p:txBody>
        </p:sp>
        <p:sp>
          <p:nvSpPr>
            <p:cNvPr id="21" name="TextBox 20">
              <a:extLst>
                <a:ext uri="{FF2B5EF4-FFF2-40B4-BE49-F238E27FC236}">
                  <a16:creationId xmlns:a16="http://schemas.microsoft.com/office/drawing/2014/main" xmlns="" id="{84AC11F2-858D-4542-AB53-4F629151358F}"/>
                </a:ext>
              </a:extLst>
            </p:cNvPr>
            <p:cNvSpPr txBox="1"/>
            <p:nvPr/>
          </p:nvSpPr>
          <p:spPr>
            <a:xfrm>
              <a:off x="4558169" y="5080825"/>
              <a:ext cx="1426504" cy="308094"/>
            </a:xfrm>
            <a:prstGeom prst="rect">
              <a:avLst/>
            </a:prstGeom>
            <a:noFill/>
          </p:spPr>
          <p:txBody>
            <a:bodyPr wrap="square" rtlCol="0">
              <a:spAutoFit/>
            </a:bodyPr>
            <a:lstStyle/>
            <a:p>
              <a:r>
                <a:rPr lang="en-US" sz="1050" dirty="0"/>
                <a:t>HMAC (FIPS 198)</a:t>
              </a:r>
            </a:p>
          </p:txBody>
        </p:sp>
        <p:cxnSp>
          <p:nvCxnSpPr>
            <p:cNvPr id="22" name="Straight Connector 21">
              <a:extLst>
                <a:ext uri="{FF2B5EF4-FFF2-40B4-BE49-F238E27FC236}">
                  <a16:creationId xmlns:a16="http://schemas.microsoft.com/office/drawing/2014/main" xmlns="" id="{69A3D736-D24B-4CDC-A748-8BED28AF8E61}"/>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9B7A58B-FB90-44FD-87DF-A7C698E88ACE}"/>
                </a:ext>
              </a:extLst>
            </p:cNvPr>
            <p:cNvCxnSpPr>
              <a:stCxn id="20" idx="1"/>
              <a:endCxn id="20"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252D75E-3F85-4BCA-B583-60A5B6894987}"/>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7D71D573-EAB6-4B58-827F-C25BD1D2C062}"/>
                </a:ext>
              </a:extLst>
            </p:cNvPr>
            <p:cNvSpPr txBox="1"/>
            <p:nvPr/>
          </p:nvSpPr>
          <p:spPr>
            <a:xfrm>
              <a:off x="4558419" y="4743449"/>
              <a:ext cx="1724582" cy="253916"/>
            </a:xfrm>
            <a:prstGeom prst="rect">
              <a:avLst/>
            </a:prstGeom>
            <a:noFill/>
          </p:spPr>
          <p:txBody>
            <a:bodyPr wrap="square" rtlCol="0">
              <a:spAutoFit/>
            </a:bodyPr>
            <a:lstStyle/>
            <a:p>
              <a:r>
                <a:rPr lang="en-US" sz="1050" dirty="0"/>
                <a:t>Randomized hash (800-106)</a:t>
              </a:r>
            </a:p>
          </p:txBody>
        </p:sp>
        <p:sp>
          <p:nvSpPr>
            <p:cNvPr id="26" name="TextBox 25">
              <a:extLst>
                <a:ext uri="{FF2B5EF4-FFF2-40B4-BE49-F238E27FC236}">
                  <a16:creationId xmlns:a16="http://schemas.microsoft.com/office/drawing/2014/main" xmlns="" id="{D1A932B6-B749-4DFA-BA6A-B9425A9CD1CE}"/>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27" name="Straight Arrow Connector 26">
              <a:extLst>
                <a:ext uri="{FF2B5EF4-FFF2-40B4-BE49-F238E27FC236}">
                  <a16:creationId xmlns:a16="http://schemas.microsoft.com/office/drawing/2014/main" xmlns="" id="{0AF8FE6A-1D01-4928-9AB7-15DB32C3EA18}"/>
                </a:ext>
              </a:extLst>
            </p:cNvPr>
            <p:cNvCxnSpPr>
              <a:endCxn id="26"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9D2FC9B-7466-4C3A-9D5F-3F5AB878F989}"/>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D6EFDDEC-9FD0-45EA-A116-877BB287BEF9}"/>
                </a:ext>
              </a:extLst>
            </p:cNvPr>
            <p:cNvSpPr txBox="1"/>
            <p:nvPr/>
          </p:nvSpPr>
          <p:spPr>
            <a:xfrm>
              <a:off x="6541987" y="3596632"/>
              <a:ext cx="1518711" cy="504152"/>
            </a:xfrm>
            <a:prstGeom prst="rect">
              <a:avLst/>
            </a:prstGeom>
            <a:noFill/>
          </p:spPr>
          <p:txBody>
            <a:bodyPr wrap="square" rtlCol="0">
              <a:spAutoFit/>
            </a:bodyPr>
            <a:lstStyle/>
            <a:p>
              <a:r>
                <a:rPr lang="en-US" sz="1050" dirty="0"/>
                <a:t>Transition  (800-131A)</a:t>
              </a:r>
            </a:p>
          </p:txBody>
        </p:sp>
        <p:cxnSp>
          <p:nvCxnSpPr>
            <p:cNvPr id="30" name="Straight Connector 29">
              <a:extLst>
                <a:ext uri="{FF2B5EF4-FFF2-40B4-BE49-F238E27FC236}">
                  <a16:creationId xmlns:a16="http://schemas.microsoft.com/office/drawing/2014/main" xmlns="" id="{3CE2F6B0-C903-4069-9FD3-873A94B7154A}"/>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15B8DD67-CBBC-43C6-A7B1-E1C280219B02}"/>
                </a:ext>
              </a:extLst>
            </p:cNvPr>
            <p:cNvSpPr txBox="1"/>
            <p:nvPr/>
          </p:nvSpPr>
          <p:spPr>
            <a:xfrm>
              <a:off x="6592390" y="4020084"/>
              <a:ext cx="1744537" cy="308094"/>
            </a:xfrm>
            <a:prstGeom prst="rect">
              <a:avLst/>
            </a:prstGeom>
            <a:noFill/>
          </p:spPr>
          <p:txBody>
            <a:bodyPr wrap="square" rtlCol="0">
              <a:spAutoFit/>
            </a:bodyPr>
            <a:lstStyle/>
            <a:p>
              <a:r>
                <a:rPr lang="en-US" sz="1050" dirty="0"/>
                <a:t>Key generation (800-133)</a:t>
              </a:r>
            </a:p>
          </p:txBody>
        </p:sp>
        <p:sp>
          <p:nvSpPr>
            <p:cNvPr id="32" name="TextBox 31">
              <a:extLst>
                <a:ext uri="{FF2B5EF4-FFF2-40B4-BE49-F238E27FC236}">
                  <a16:creationId xmlns:a16="http://schemas.microsoft.com/office/drawing/2014/main" xmlns="" id="{1CF45CC2-80BB-4947-A9F0-89F6C745D53D}"/>
                </a:ext>
              </a:extLst>
            </p:cNvPr>
            <p:cNvSpPr txBox="1"/>
            <p:nvPr/>
          </p:nvSpPr>
          <p:spPr>
            <a:xfrm>
              <a:off x="6592391" y="4499554"/>
              <a:ext cx="1744536" cy="504152"/>
            </a:xfrm>
            <a:prstGeom prst="rect">
              <a:avLst/>
            </a:prstGeom>
            <a:noFill/>
          </p:spPr>
          <p:txBody>
            <a:bodyPr wrap="square" rtlCol="0">
              <a:spAutoFit/>
            </a:bodyPr>
            <a:lstStyle/>
            <a:p>
              <a:r>
                <a:rPr lang="en-US" sz="1050" dirty="0"/>
                <a:t>Key management (800-57)</a:t>
              </a:r>
            </a:p>
          </p:txBody>
        </p:sp>
        <p:cxnSp>
          <p:nvCxnSpPr>
            <p:cNvPr id="33" name="Straight Connector 32">
              <a:extLst>
                <a:ext uri="{FF2B5EF4-FFF2-40B4-BE49-F238E27FC236}">
                  <a16:creationId xmlns:a16="http://schemas.microsoft.com/office/drawing/2014/main" xmlns="" id="{8A890E2B-4A8C-405E-A743-A8DE1836DF77}"/>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2561C766-76DE-4198-BC9C-9887BC5FE404}"/>
                </a:ext>
              </a:extLst>
            </p:cNvPr>
            <p:cNvSpPr txBox="1"/>
            <p:nvPr/>
          </p:nvSpPr>
          <p:spPr>
            <a:xfrm>
              <a:off x="4558167" y="5502423"/>
              <a:ext cx="1995314" cy="415498"/>
            </a:xfrm>
            <a:prstGeom prst="rect">
              <a:avLst/>
            </a:prstGeom>
            <a:noFill/>
          </p:spPr>
          <p:txBody>
            <a:bodyPr wrap="square" rtlCol="0">
              <a:spAutoFit/>
            </a:bodyPr>
            <a:lstStyle/>
            <a:p>
              <a:r>
                <a:rPr lang="en-US" sz="1050" dirty="0"/>
                <a:t>SHA3 derived functions (parallel hashing, KMAC, etc. (800-185)</a:t>
              </a:r>
            </a:p>
          </p:txBody>
        </p:sp>
        <p:cxnSp>
          <p:nvCxnSpPr>
            <p:cNvPr id="35" name="Straight Connector 34">
              <a:extLst>
                <a:ext uri="{FF2B5EF4-FFF2-40B4-BE49-F238E27FC236}">
                  <a16:creationId xmlns:a16="http://schemas.microsoft.com/office/drawing/2014/main" xmlns="" id="{15F40431-7A69-4467-AB1A-7AE9C4F8BDCD}"/>
                </a:ext>
              </a:extLst>
            </p:cNvPr>
            <p:cNvCxnSpPr>
              <a:stCxn id="9" idx="1"/>
            </p:cNvCxnSpPr>
            <p:nvPr/>
          </p:nvCxnSpPr>
          <p:spPr>
            <a:xfrm flipH="1">
              <a:off x="2064340" y="3432413"/>
              <a:ext cx="144265" cy="37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D5CCB8B-577A-498F-8849-C880D6D84735}"/>
                </a:ext>
              </a:extLst>
            </p:cNvPr>
            <p:cNvCxnSpPr>
              <a:stCxn id="10" idx="1"/>
            </p:cNvCxnSpPr>
            <p:nvPr/>
          </p:nvCxnSpPr>
          <p:spPr>
            <a:xfrm flipH="1">
              <a:off x="2064340" y="4060695"/>
              <a:ext cx="190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142A3788-A8CA-4806-BEAF-4ED0BA603F97}"/>
                </a:ext>
              </a:extLst>
            </p:cNvPr>
            <p:cNvCxnSpPr>
              <a:stCxn id="15" idx="1"/>
            </p:cNvCxnSpPr>
            <p:nvPr/>
          </p:nvCxnSpPr>
          <p:spPr>
            <a:xfrm flipH="1">
              <a:off x="2553056" y="5275967"/>
              <a:ext cx="205259" cy="2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C58B145-16EA-4785-9688-812977C06A70}"/>
                </a:ext>
              </a:extLst>
            </p:cNvPr>
            <p:cNvCxnSpPr>
              <a:stCxn id="16" idx="1"/>
            </p:cNvCxnSpPr>
            <p:nvPr/>
          </p:nvCxnSpPr>
          <p:spPr>
            <a:xfrm flipH="1">
              <a:off x="2568531" y="5556125"/>
              <a:ext cx="189784"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43DDA0E-C411-48BC-B003-B37C06D1ACF7}"/>
                </a:ext>
              </a:extLst>
            </p:cNvPr>
            <p:cNvCxnSpPr>
              <a:stCxn id="18"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73A3838-D2F2-46DC-AC07-EEDE40C2DC4C}"/>
                </a:ext>
              </a:extLst>
            </p:cNvPr>
            <p:cNvCxnSpPr>
              <a:stCxn id="19"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0E5E305-79F6-49EA-B13D-965A25F4E661}"/>
                </a:ext>
              </a:extLst>
            </p:cNvPr>
            <p:cNvCxnSpPr>
              <a:stCxn id="20"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6BB31A2-FED6-4B93-897C-65B3B089318C}"/>
                </a:ext>
              </a:extLst>
            </p:cNvPr>
            <p:cNvCxnSpPr>
              <a:stCxn id="25" idx="1"/>
            </p:cNvCxnSpPr>
            <p:nvPr/>
          </p:nvCxnSpPr>
          <p:spPr>
            <a:xfrm flipH="1">
              <a:off x="4390477" y="4870407"/>
              <a:ext cx="167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A72B6E3-95E4-41CC-8FEA-1314FCC4F5E9}"/>
                </a:ext>
              </a:extLst>
            </p:cNvPr>
            <p:cNvCxnSpPr>
              <a:stCxn id="34"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18BA4BE-9B4A-4DAC-ABDC-9E778CBF2543}"/>
                </a:ext>
              </a:extLst>
            </p:cNvPr>
            <p:cNvCxnSpPr>
              <a:stCxn id="31" idx="1"/>
              <a:endCxn id="31" idx="1"/>
            </p:cNvCxnSpPr>
            <p:nvPr/>
          </p:nvCxnSpPr>
          <p:spPr>
            <a:xfrm>
              <a:off x="6592390" y="41741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8BD431CF-4C1A-4FF3-90C4-3A0757E9CEA4}"/>
                </a:ext>
              </a:extLst>
            </p:cNvPr>
            <p:cNvCxnSpPr>
              <a:stCxn id="31" idx="1"/>
            </p:cNvCxnSpPr>
            <p:nvPr/>
          </p:nvCxnSpPr>
          <p:spPr>
            <a:xfrm flipH="1">
              <a:off x="6415425" y="4174131"/>
              <a:ext cx="176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5E9A7386-6B20-42FE-A2CE-328F30FE49F9}"/>
                </a:ext>
              </a:extLst>
            </p:cNvPr>
            <p:cNvCxnSpPr/>
            <p:nvPr/>
          </p:nvCxnSpPr>
          <p:spPr>
            <a:xfrm flipV="1">
              <a:off x="6405452" y="3424362"/>
              <a:ext cx="183950" cy="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Title 46"/>
          <p:cNvSpPr>
            <a:spLocks noGrp="1"/>
          </p:cNvSpPr>
          <p:nvPr>
            <p:ph type="title"/>
          </p:nvPr>
        </p:nvSpPr>
        <p:spPr>
          <a:xfrm>
            <a:off x="989012" y="609600"/>
            <a:ext cx="9776224" cy="746284"/>
          </a:xfrm>
        </p:spPr>
        <p:txBody>
          <a:bodyPr/>
          <a:lstStyle/>
          <a:p>
            <a:r>
              <a:rPr lang="en-US" dirty="0"/>
              <a:t>The impact on crypto</a:t>
            </a:r>
          </a:p>
        </p:txBody>
      </p:sp>
    </p:spTree>
    <p:extLst>
      <p:ext uri="{BB962C8B-B14F-4D97-AF65-F5344CB8AC3E}">
        <p14:creationId xmlns:p14="http://schemas.microsoft.com/office/powerpoint/2010/main" val="111647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729113"/>
            <a:ext cx="11274663" cy="761802"/>
          </a:xfrm>
        </p:spPr>
        <p:txBody>
          <a:bodyPr/>
          <a:lstStyle/>
          <a:p>
            <a:r>
              <a:rPr lang="en-US" dirty="0"/>
              <a:t>The Sky is Falling?</a:t>
            </a:r>
          </a:p>
        </p:txBody>
      </p:sp>
      <p:sp>
        <p:nvSpPr>
          <p:cNvPr id="3" name="Content Placeholder 2"/>
          <p:cNvSpPr>
            <a:spLocks noGrp="1"/>
          </p:cNvSpPr>
          <p:nvPr>
            <p:ph idx="1"/>
          </p:nvPr>
        </p:nvSpPr>
        <p:spPr>
          <a:xfrm>
            <a:off x="1218882" y="1642229"/>
            <a:ext cx="10969943" cy="4809738"/>
          </a:xfrm>
        </p:spPr>
        <p:txBody>
          <a:bodyPr>
            <a:normAutofit/>
          </a:bodyPr>
          <a:lstStyle/>
          <a:p>
            <a:r>
              <a:rPr lang="en-US" dirty="0"/>
              <a:t>If a large-scale quantum computer could be built then….</a:t>
            </a:r>
          </a:p>
          <a:p>
            <a:endParaRPr lang="en-US" dirty="0"/>
          </a:p>
        </p:txBody>
      </p:sp>
      <p:pic>
        <p:nvPicPr>
          <p:cNvPr id="4" name="Picture 3"/>
          <p:cNvPicPr>
            <a:picLocks noChangeAspect="1"/>
          </p:cNvPicPr>
          <p:nvPr/>
        </p:nvPicPr>
        <p:blipFill>
          <a:blip r:embed="rId2"/>
          <a:stretch>
            <a:fillRect/>
          </a:stretch>
        </p:blipFill>
        <p:spPr>
          <a:xfrm flipH="1">
            <a:off x="8535079" y="2367239"/>
            <a:ext cx="2920239" cy="3809008"/>
          </a:xfrm>
          <a:prstGeom prst="rect">
            <a:avLst/>
          </a:prstGeom>
        </p:spPr>
      </p:pic>
      <p:grpSp>
        <p:nvGrpSpPr>
          <p:cNvPr id="5" name="Group 4">
            <a:extLst>
              <a:ext uri="{FF2B5EF4-FFF2-40B4-BE49-F238E27FC236}">
                <a16:creationId xmlns:a16="http://schemas.microsoft.com/office/drawing/2014/main" xmlns="" id="{42BD00AE-6C77-4F5F-89AA-29EA89CB8B24}"/>
              </a:ext>
            </a:extLst>
          </p:cNvPr>
          <p:cNvGrpSpPr/>
          <p:nvPr/>
        </p:nvGrpSpPr>
        <p:grpSpPr>
          <a:xfrm>
            <a:off x="1218882" y="2379582"/>
            <a:ext cx="7008812" cy="3784321"/>
            <a:chOff x="1985852" y="1828800"/>
            <a:chExt cx="6351075" cy="4089121"/>
          </a:xfrm>
        </p:grpSpPr>
        <p:sp>
          <p:nvSpPr>
            <p:cNvPr id="6" name="TextBox 5">
              <a:extLst>
                <a:ext uri="{FF2B5EF4-FFF2-40B4-BE49-F238E27FC236}">
                  <a16:creationId xmlns:a16="http://schemas.microsoft.com/office/drawing/2014/main" xmlns="" id="{996FD726-9226-4483-A07A-51E76C4A5F87}"/>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7" name="TextBox 6">
              <a:extLst>
                <a:ext uri="{FF2B5EF4-FFF2-40B4-BE49-F238E27FC236}">
                  <a16:creationId xmlns:a16="http://schemas.microsoft.com/office/drawing/2014/main" xmlns="" id="{148448A6-062D-4C47-A1C0-8AADE032CCBE}"/>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8" name="Straight Connector 7">
              <a:extLst>
                <a:ext uri="{FF2B5EF4-FFF2-40B4-BE49-F238E27FC236}">
                  <a16:creationId xmlns:a16="http://schemas.microsoft.com/office/drawing/2014/main" xmlns="" id="{E48BBF87-75FD-45AF-A6DF-F243FF8B5D62}"/>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560FA5F1-01B6-4D68-B411-0962A57BC5C1}"/>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3999C6B4-4863-43A2-98B3-AC85E50CED5C}"/>
                </a:ext>
              </a:extLst>
            </p:cNvPr>
            <p:cNvCxnSpPr>
              <a:endCxn id="20"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541F9C9-C9AB-4C9F-B4C5-A4D4D51F9BAD}"/>
                </a:ext>
              </a:extLst>
            </p:cNvPr>
            <p:cNvCxnSpPr>
              <a:stCxn id="6"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A5E2534F-8A47-4D93-9BBC-5057BD561D95}"/>
                </a:ext>
              </a:extLst>
            </p:cNvPr>
            <p:cNvSpPr txBox="1"/>
            <p:nvPr/>
          </p:nvSpPr>
          <p:spPr>
            <a:xfrm>
              <a:off x="2208605" y="3316276"/>
              <a:ext cx="1455431" cy="308094"/>
            </a:xfrm>
            <a:prstGeom prst="rect">
              <a:avLst/>
            </a:prstGeom>
            <a:noFill/>
          </p:spPr>
          <p:txBody>
            <a:bodyPr wrap="square" rtlCol="0">
              <a:spAutoFit/>
            </a:bodyPr>
            <a:lstStyle/>
            <a:p>
              <a:r>
                <a:rPr lang="en-US" sz="1050" dirty="0"/>
                <a:t>Signature (FIPS 186)</a:t>
              </a:r>
            </a:p>
          </p:txBody>
        </p:sp>
        <p:sp>
          <p:nvSpPr>
            <p:cNvPr id="13" name="TextBox 12">
              <a:extLst>
                <a:ext uri="{FF2B5EF4-FFF2-40B4-BE49-F238E27FC236}">
                  <a16:creationId xmlns:a16="http://schemas.microsoft.com/office/drawing/2014/main" xmlns="" id="{F16EAB4B-12E0-4F93-B8CB-A7A14B42F230}"/>
                </a:ext>
              </a:extLst>
            </p:cNvPr>
            <p:cNvSpPr txBox="1"/>
            <p:nvPr/>
          </p:nvSpPr>
          <p:spPr>
            <a:xfrm>
              <a:off x="2254795" y="3808619"/>
              <a:ext cx="1455431" cy="504152"/>
            </a:xfrm>
            <a:prstGeom prst="rect">
              <a:avLst/>
            </a:prstGeom>
            <a:noFill/>
          </p:spPr>
          <p:txBody>
            <a:bodyPr wrap="square" rtlCol="0">
              <a:spAutoFit/>
            </a:bodyPr>
            <a:lstStyle/>
            <a:p>
              <a:r>
                <a:rPr lang="en-US" sz="1050" dirty="0"/>
                <a:t>Key establishment (800-56A/B/C)</a:t>
              </a:r>
            </a:p>
          </p:txBody>
        </p:sp>
        <p:cxnSp>
          <p:nvCxnSpPr>
            <p:cNvPr id="14" name="Straight Connector 13">
              <a:extLst>
                <a:ext uri="{FF2B5EF4-FFF2-40B4-BE49-F238E27FC236}">
                  <a16:creationId xmlns:a16="http://schemas.microsoft.com/office/drawing/2014/main" xmlns="" id="{433D69A8-48EF-49B9-953A-10E5C9D6B5F9}"/>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F83798ED-A45E-4060-8560-A977346FCF8D}"/>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16" name="Straight Connector 15">
              <a:extLst>
                <a:ext uri="{FF2B5EF4-FFF2-40B4-BE49-F238E27FC236}">
                  <a16:creationId xmlns:a16="http://schemas.microsoft.com/office/drawing/2014/main" xmlns="" id="{E059BB15-B5CA-4191-8E40-7889620FA943}"/>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077EC78-AC96-4E01-8DBE-4304C4C08DFB}"/>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6D4C6F7B-406E-4FEF-8DB5-37FC40479E5F}"/>
                </a:ext>
              </a:extLst>
            </p:cNvPr>
            <p:cNvSpPr txBox="1"/>
            <p:nvPr/>
          </p:nvSpPr>
          <p:spPr>
            <a:xfrm>
              <a:off x="2758315" y="5121920"/>
              <a:ext cx="1426504" cy="308094"/>
            </a:xfrm>
            <a:prstGeom prst="rect">
              <a:avLst/>
            </a:prstGeom>
            <a:noFill/>
          </p:spPr>
          <p:txBody>
            <a:bodyPr wrap="square" rtlCol="0">
              <a:spAutoFit/>
            </a:bodyPr>
            <a:lstStyle/>
            <a:p>
              <a:r>
                <a:rPr lang="en-US" sz="1050" dirty="0"/>
                <a:t>RNG (800-90A/B/C)</a:t>
              </a:r>
            </a:p>
          </p:txBody>
        </p:sp>
        <p:sp>
          <p:nvSpPr>
            <p:cNvPr id="19" name="TextBox 18">
              <a:extLst>
                <a:ext uri="{FF2B5EF4-FFF2-40B4-BE49-F238E27FC236}">
                  <a16:creationId xmlns:a16="http://schemas.microsoft.com/office/drawing/2014/main" xmlns="" id="{4EBFD56B-0DD6-4B67-9003-90E655DEEBBD}"/>
                </a:ext>
              </a:extLst>
            </p:cNvPr>
            <p:cNvSpPr txBox="1"/>
            <p:nvPr/>
          </p:nvSpPr>
          <p:spPr>
            <a:xfrm>
              <a:off x="2758315" y="5402078"/>
              <a:ext cx="1632164" cy="308094"/>
            </a:xfrm>
            <a:prstGeom prst="rect">
              <a:avLst/>
            </a:prstGeom>
            <a:noFill/>
          </p:spPr>
          <p:txBody>
            <a:bodyPr wrap="square" rtlCol="0">
              <a:spAutoFit/>
            </a:bodyPr>
            <a:lstStyle/>
            <a:p>
              <a:r>
                <a:rPr lang="en-US" sz="1050" dirty="0"/>
                <a:t>KDF (800-108, 800-135)</a:t>
              </a:r>
            </a:p>
          </p:txBody>
        </p:sp>
        <p:sp>
          <p:nvSpPr>
            <p:cNvPr id="20" name="TextBox 19">
              <a:extLst>
                <a:ext uri="{FF2B5EF4-FFF2-40B4-BE49-F238E27FC236}">
                  <a16:creationId xmlns:a16="http://schemas.microsoft.com/office/drawing/2014/main" xmlns="" id="{AC6C17B4-BF43-433C-BC55-072A79F5B8AF}"/>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21" name="TextBox 20">
              <a:extLst>
                <a:ext uri="{FF2B5EF4-FFF2-40B4-BE49-F238E27FC236}">
                  <a16:creationId xmlns:a16="http://schemas.microsoft.com/office/drawing/2014/main" xmlns="" id="{C8DBE03D-382B-4AD4-AF3D-21CCDC49C2D0}"/>
                </a:ext>
              </a:extLst>
            </p:cNvPr>
            <p:cNvSpPr txBox="1"/>
            <p:nvPr/>
          </p:nvSpPr>
          <p:spPr>
            <a:xfrm>
              <a:off x="4547508" y="3241662"/>
              <a:ext cx="1437165" cy="415498"/>
            </a:xfrm>
            <a:prstGeom prst="rect">
              <a:avLst/>
            </a:prstGeom>
            <a:noFill/>
            <a:ln>
              <a:noFill/>
            </a:ln>
          </p:spPr>
          <p:txBody>
            <a:bodyPr wrap="square" rtlCol="0">
              <a:spAutoFit/>
            </a:bodyPr>
            <a:lstStyle/>
            <a:p>
              <a:r>
                <a:rPr lang="en-US" sz="1050" dirty="0"/>
                <a:t>AES  (FIPS 197 ) </a:t>
              </a:r>
            </a:p>
            <a:p>
              <a:r>
                <a:rPr lang="en-US" sz="1050" dirty="0"/>
                <a:t>TDEA (800-67)</a:t>
              </a:r>
            </a:p>
          </p:txBody>
        </p:sp>
        <p:sp>
          <p:nvSpPr>
            <p:cNvPr id="22" name="TextBox 21">
              <a:extLst>
                <a:ext uri="{FF2B5EF4-FFF2-40B4-BE49-F238E27FC236}">
                  <a16:creationId xmlns:a16="http://schemas.microsoft.com/office/drawing/2014/main" xmlns="" id="{EB11F4C0-6110-4B3E-A0E7-4724142B022D}"/>
                </a:ext>
              </a:extLst>
            </p:cNvPr>
            <p:cNvSpPr txBox="1"/>
            <p:nvPr/>
          </p:nvSpPr>
          <p:spPr>
            <a:xfrm>
              <a:off x="4558167" y="3638656"/>
              <a:ext cx="1426506" cy="415498"/>
            </a:xfrm>
            <a:prstGeom prst="rect">
              <a:avLst/>
            </a:prstGeom>
            <a:noFill/>
          </p:spPr>
          <p:txBody>
            <a:bodyPr wrap="square" rtlCol="0">
              <a:spAutoFit/>
            </a:bodyPr>
            <a:lstStyle/>
            <a:p>
              <a:r>
                <a:rPr lang="en-US" sz="1050" dirty="0"/>
                <a:t>Modes  of operations (800 38A-38G)</a:t>
              </a:r>
            </a:p>
          </p:txBody>
        </p:sp>
        <p:sp>
          <p:nvSpPr>
            <p:cNvPr id="23" name="TextBox 22">
              <a:extLst>
                <a:ext uri="{FF2B5EF4-FFF2-40B4-BE49-F238E27FC236}">
                  <a16:creationId xmlns:a16="http://schemas.microsoft.com/office/drawing/2014/main" xmlns="" id="{31FE7AF9-6977-4DDD-B97F-872CCABB3854}"/>
                </a:ext>
              </a:extLst>
            </p:cNvPr>
            <p:cNvSpPr txBox="1"/>
            <p:nvPr/>
          </p:nvSpPr>
          <p:spPr>
            <a:xfrm>
              <a:off x="4548676" y="4220431"/>
              <a:ext cx="1682787" cy="415498"/>
            </a:xfrm>
            <a:prstGeom prst="rect">
              <a:avLst/>
            </a:prstGeom>
            <a:noFill/>
          </p:spPr>
          <p:txBody>
            <a:bodyPr wrap="square" rtlCol="0">
              <a:spAutoFit/>
            </a:bodyPr>
            <a:lstStyle/>
            <a:p>
              <a:r>
                <a:rPr lang="en-US" sz="1050" dirty="0"/>
                <a:t>SHA-1/2 (FIPS 180) and SHA-3 (FIPS 202)</a:t>
              </a:r>
            </a:p>
          </p:txBody>
        </p:sp>
        <p:sp>
          <p:nvSpPr>
            <p:cNvPr id="24" name="TextBox 23">
              <a:extLst>
                <a:ext uri="{FF2B5EF4-FFF2-40B4-BE49-F238E27FC236}">
                  <a16:creationId xmlns:a16="http://schemas.microsoft.com/office/drawing/2014/main" xmlns="" id="{84AC11F2-858D-4542-AB53-4F629151358F}"/>
                </a:ext>
              </a:extLst>
            </p:cNvPr>
            <p:cNvSpPr txBox="1"/>
            <p:nvPr/>
          </p:nvSpPr>
          <p:spPr>
            <a:xfrm>
              <a:off x="4558169" y="5080825"/>
              <a:ext cx="1426504" cy="308094"/>
            </a:xfrm>
            <a:prstGeom prst="rect">
              <a:avLst/>
            </a:prstGeom>
            <a:noFill/>
          </p:spPr>
          <p:txBody>
            <a:bodyPr wrap="square" rtlCol="0">
              <a:spAutoFit/>
            </a:bodyPr>
            <a:lstStyle/>
            <a:p>
              <a:r>
                <a:rPr lang="en-US" sz="1050" dirty="0"/>
                <a:t>HMAC (FIPS 198)</a:t>
              </a:r>
            </a:p>
          </p:txBody>
        </p:sp>
        <p:cxnSp>
          <p:nvCxnSpPr>
            <p:cNvPr id="25" name="Straight Connector 24">
              <a:extLst>
                <a:ext uri="{FF2B5EF4-FFF2-40B4-BE49-F238E27FC236}">
                  <a16:creationId xmlns:a16="http://schemas.microsoft.com/office/drawing/2014/main" xmlns="" id="{69A3D736-D24B-4CDC-A748-8BED28AF8E61}"/>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9B7A58B-FB90-44FD-87DF-A7C698E88ACE}"/>
                </a:ext>
              </a:extLst>
            </p:cNvPr>
            <p:cNvCxnSpPr>
              <a:stCxn id="23" idx="1"/>
              <a:endCxn id="23"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252D75E-3F85-4BCA-B583-60A5B6894987}"/>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7D71D573-EAB6-4B58-827F-C25BD1D2C062}"/>
                </a:ext>
              </a:extLst>
            </p:cNvPr>
            <p:cNvSpPr txBox="1"/>
            <p:nvPr/>
          </p:nvSpPr>
          <p:spPr>
            <a:xfrm>
              <a:off x="4558419" y="4743449"/>
              <a:ext cx="1724582" cy="253916"/>
            </a:xfrm>
            <a:prstGeom prst="rect">
              <a:avLst/>
            </a:prstGeom>
            <a:noFill/>
          </p:spPr>
          <p:txBody>
            <a:bodyPr wrap="square" rtlCol="0">
              <a:spAutoFit/>
            </a:bodyPr>
            <a:lstStyle/>
            <a:p>
              <a:r>
                <a:rPr lang="en-US" sz="1050" dirty="0"/>
                <a:t>Randomized hash (800-106)</a:t>
              </a:r>
            </a:p>
          </p:txBody>
        </p:sp>
        <p:sp>
          <p:nvSpPr>
            <p:cNvPr id="29" name="TextBox 28">
              <a:extLst>
                <a:ext uri="{FF2B5EF4-FFF2-40B4-BE49-F238E27FC236}">
                  <a16:creationId xmlns:a16="http://schemas.microsoft.com/office/drawing/2014/main" xmlns="" id="{D1A932B6-B749-4DFA-BA6A-B9425A9CD1CE}"/>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30" name="Straight Arrow Connector 29">
              <a:extLst>
                <a:ext uri="{FF2B5EF4-FFF2-40B4-BE49-F238E27FC236}">
                  <a16:creationId xmlns:a16="http://schemas.microsoft.com/office/drawing/2014/main" xmlns="" id="{0AF8FE6A-1D01-4928-9AB7-15DB32C3EA18}"/>
                </a:ext>
              </a:extLst>
            </p:cNvPr>
            <p:cNvCxnSpPr>
              <a:endCxn id="29"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C9D2FC9B-7466-4C3A-9D5F-3F5AB878F989}"/>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D6EFDDEC-9FD0-45EA-A116-877BB287BEF9}"/>
                </a:ext>
              </a:extLst>
            </p:cNvPr>
            <p:cNvSpPr txBox="1"/>
            <p:nvPr/>
          </p:nvSpPr>
          <p:spPr>
            <a:xfrm>
              <a:off x="6541987" y="3596632"/>
              <a:ext cx="1518711" cy="504152"/>
            </a:xfrm>
            <a:prstGeom prst="rect">
              <a:avLst/>
            </a:prstGeom>
            <a:noFill/>
          </p:spPr>
          <p:txBody>
            <a:bodyPr wrap="square" rtlCol="0">
              <a:spAutoFit/>
            </a:bodyPr>
            <a:lstStyle/>
            <a:p>
              <a:r>
                <a:rPr lang="en-US" sz="1050" dirty="0"/>
                <a:t>Transition  (800-131A)</a:t>
              </a:r>
            </a:p>
          </p:txBody>
        </p:sp>
        <p:cxnSp>
          <p:nvCxnSpPr>
            <p:cNvPr id="33" name="Straight Connector 32">
              <a:extLst>
                <a:ext uri="{FF2B5EF4-FFF2-40B4-BE49-F238E27FC236}">
                  <a16:creationId xmlns:a16="http://schemas.microsoft.com/office/drawing/2014/main" xmlns="" id="{3CE2F6B0-C903-4069-9FD3-873A94B7154A}"/>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15B8DD67-CBBC-43C6-A7B1-E1C280219B02}"/>
                </a:ext>
              </a:extLst>
            </p:cNvPr>
            <p:cNvSpPr txBox="1"/>
            <p:nvPr/>
          </p:nvSpPr>
          <p:spPr>
            <a:xfrm>
              <a:off x="6592390" y="4020084"/>
              <a:ext cx="1744537" cy="308094"/>
            </a:xfrm>
            <a:prstGeom prst="rect">
              <a:avLst/>
            </a:prstGeom>
            <a:noFill/>
          </p:spPr>
          <p:txBody>
            <a:bodyPr wrap="square" rtlCol="0">
              <a:spAutoFit/>
            </a:bodyPr>
            <a:lstStyle/>
            <a:p>
              <a:r>
                <a:rPr lang="en-US" sz="1050" dirty="0"/>
                <a:t>Key generation (800-133)</a:t>
              </a:r>
            </a:p>
          </p:txBody>
        </p:sp>
        <p:sp>
          <p:nvSpPr>
            <p:cNvPr id="35" name="TextBox 34">
              <a:extLst>
                <a:ext uri="{FF2B5EF4-FFF2-40B4-BE49-F238E27FC236}">
                  <a16:creationId xmlns:a16="http://schemas.microsoft.com/office/drawing/2014/main" xmlns="" id="{1CF45CC2-80BB-4947-A9F0-89F6C745D53D}"/>
                </a:ext>
              </a:extLst>
            </p:cNvPr>
            <p:cNvSpPr txBox="1"/>
            <p:nvPr/>
          </p:nvSpPr>
          <p:spPr>
            <a:xfrm>
              <a:off x="6592391" y="4499554"/>
              <a:ext cx="1744536" cy="504152"/>
            </a:xfrm>
            <a:prstGeom prst="rect">
              <a:avLst/>
            </a:prstGeom>
            <a:noFill/>
          </p:spPr>
          <p:txBody>
            <a:bodyPr wrap="square" rtlCol="0">
              <a:spAutoFit/>
            </a:bodyPr>
            <a:lstStyle/>
            <a:p>
              <a:r>
                <a:rPr lang="en-US" sz="1050" dirty="0"/>
                <a:t>Key management (800-57)</a:t>
              </a:r>
            </a:p>
          </p:txBody>
        </p:sp>
        <p:cxnSp>
          <p:nvCxnSpPr>
            <p:cNvPr id="36" name="Straight Connector 35">
              <a:extLst>
                <a:ext uri="{FF2B5EF4-FFF2-40B4-BE49-F238E27FC236}">
                  <a16:creationId xmlns:a16="http://schemas.microsoft.com/office/drawing/2014/main" xmlns="" id="{8A890E2B-4A8C-405E-A743-A8DE1836DF77}"/>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2561C766-76DE-4198-BC9C-9887BC5FE404}"/>
                </a:ext>
              </a:extLst>
            </p:cNvPr>
            <p:cNvSpPr txBox="1"/>
            <p:nvPr/>
          </p:nvSpPr>
          <p:spPr>
            <a:xfrm>
              <a:off x="4558167" y="5502423"/>
              <a:ext cx="1995314" cy="415498"/>
            </a:xfrm>
            <a:prstGeom prst="rect">
              <a:avLst/>
            </a:prstGeom>
            <a:noFill/>
          </p:spPr>
          <p:txBody>
            <a:bodyPr wrap="square" rtlCol="0">
              <a:spAutoFit/>
            </a:bodyPr>
            <a:lstStyle/>
            <a:p>
              <a:r>
                <a:rPr lang="en-US" sz="1050" dirty="0"/>
                <a:t>SHA3 derived functions (parallel hashing, KMAC, etc. (800-185)</a:t>
              </a:r>
            </a:p>
          </p:txBody>
        </p:sp>
        <p:cxnSp>
          <p:nvCxnSpPr>
            <p:cNvPr id="38" name="Straight Connector 37">
              <a:extLst>
                <a:ext uri="{FF2B5EF4-FFF2-40B4-BE49-F238E27FC236}">
                  <a16:creationId xmlns:a16="http://schemas.microsoft.com/office/drawing/2014/main" xmlns="" id="{15F40431-7A69-4467-AB1A-7AE9C4F8BDCD}"/>
                </a:ext>
              </a:extLst>
            </p:cNvPr>
            <p:cNvCxnSpPr>
              <a:stCxn id="12" idx="1"/>
            </p:cNvCxnSpPr>
            <p:nvPr/>
          </p:nvCxnSpPr>
          <p:spPr>
            <a:xfrm flipH="1">
              <a:off x="2064340" y="3470323"/>
              <a:ext cx="1442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D5CCB8B-577A-498F-8849-C880D6D84735}"/>
                </a:ext>
              </a:extLst>
            </p:cNvPr>
            <p:cNvCxnSpPr>
              <a:stCxn id="13" idx="1"/>
            </p:cNvCxnSpPr>
            <p:nvPr/>
          </p:nvCxnSpPr>
          <p:spPr>
            <a:xfrm flipH="1">
              <a:off x="2064340" y="4060695"/>
              <a:ext cx="190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42A3788-A8CA-4806-BEAF-4ED0BA603F97}"/>
                </a:ext>
              </a:extLst>
            </p:cNvPr>
            <p:cNvCxnSpPr>
              <a:stCxn id="18" idx="1"/>
            </p:cNvCxnSpPr>
            <p:nvPr/>
          </p:nvCxnSpPr>
          <p:spPr>
            <a:xfrm flipH="1">
              <a:off x="2553056" y="5275967"/>
              <a:ext cx="205259" cy="2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C58B145-16EA-4785-9688-812977C06A70}"/>
                </a:ext>
              </a:extLst>
            </p:cNvPr>
            <p:cNvCxnSpPr>
              <a:stCxn id="19" idx="1"/>
            </p:cNvCxnSpPr>
            <p:nvPr/>
          </p:nvCxnSpPr>
          <p:spPr>
            <a:xfrm flipH="1">
              <a:off x="2568531" y="5556125"/>
              <a:ext cx="189784"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43DDA0E-C411-48BC-B003-B37C06D1ACF7}"/>
                </a:ext>
              </a:extLst>
            </p:cNvPr>
            <p:cNvCxnSpPr>
              <a:stCxn id="21"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973A3838-D2F2-46DC-AC07-EEDE40C2DC4C}"/>
                </a:ext>
              </a:extLst>
            </p:cNvPr>
            <p:cNvCxnSpPr>
              <a:stCxn id="22"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D0E5E305-79F6-49EA-B13D-965A25F4E661}"/>
                </a:ext>
              </a:extLst>
            </p:cNvPr>
            <p:cNvCxnSpPr>
              <a:stCxn id="23"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46BB31A2-FED6-4B93-897C-65B3B089318C}"/>
                </a:ext>
              </a:extLst>
            </p:cNvPr>
            <p:cNvCxnSpPr>
              <a:stCxn id="28" idx="1"/>
            </p:cNvCxnSpPr>
            <p:nvPr/>
          </p:nvCxnSpPr>
          <p:spPr>
            <a:xfrm flipH="1">
              <a:off x="4390477" y="4870407"/>
              <a:ext cx="167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7A72B6E3-95E4-41CC-8FEA-1314FCC4F5E9}"/>
                </a:ext>
              </a:extLst>
            </p:cNvPr>
            <p:cNvCxnSpPr>
              <a:stCxn id="37"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018BA4BE-9B4A-4DAC-ABDC-9E778CBF2543}"/>
                </a:ext>
              </a:extLst>
            </p:cNvPr>
            <p:cNvCxnSpPr>
              <a:stCxn id="34" idx="1"/>
              <a:endCxn id="34" idx="1"/>
            </p:cNvCxnSpPr>
            <p:nvPr/>
          </p:nvCxnSpPr>
          <p:spPr>
            <a:xfrm>
              <a:off x="6592390" y="41741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BD431CF-4C1A-4FF3-90C4-3A0757E9CEA4}"/>
                </a:ext>
              </a:extLst>
            </p:cNvPr>
            <p:cNvCxnSpPr>
              <a:stCxn id="34" idx="1"/>
            </p:cNvCxnSpPr>
            <p:nvPr/>
          </p:nvCxnSpPr>
          <p:spPr>
            <a:xfrm flipH="1">
              <a:off x="6415425" y="4174131"/>
              <a:ext cx="176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5E9A7386-6B20-42FE-A2CE-328F30FE49F9}"/>
                </a:ext>
              </a:extLst>
            </p:cNvPr>
            <p:cNvCxnSpPr/>
            <p:nvPr/>
          </p:nvCxnSpPr>
          <p:spPr>
            <a:xfrm flipV="1">
              <a:off x="6405452" y="3424362"/>
              <a:ext cx="183950" cy="463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3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729113"/>
            <a:ext cx="11274663" cy="761802"/>
          </a:xfrm>
        </p:spPr>
        <p:txBody>
          <a:bodyPr/>
          <a:lstStyle/>
          <a:p>
            <a:r>
              <a:rPr lang="en-US" dirty="0"/>
              <a:t>The Sky is Falling?</a:t>
            </a:r>
          </a:p>
        </p:txBody>
      </p:sp>
      <p:sp>
        <p:nvSpPr>
          <p:cNvPr id="3" name="Content Placeholder 2"/>
          <p:cNvSpPr>
            <a:spLocks noGrp="1"/>
          </p:cNvSpPr>
          <p:nvPr>
            <p:ph idx="1"/>
          </p:nvPr>
        </p:nvSpPr>
        <p:spPr>
          <a:xfrm>
            <a:off x="1218882" y="1642229"/>
            <a:ext cx="10969943" cy="4809738"/>
          </a:xfrm>
        </p:spPr>
        <p:txBody>
          <a:bodyPr>
            <a:normAutofit/>
          </a:bodyPr>
          <a:lstStyle/>
          <a:p>
            <a:r>
              <a:rPr lang="en-US" dirty="0"/>
              <a:t>If a large-scale quantum computer could be built then….</a:t>
            </a:r>
          </a:p>
          <a:p>
            <a:endParaRPr lang="en-US" dirty="0"/>
          </a:p>
        </p:txBody>
      </p:sp>
      <p:pic>
        <p:nvPicPr>
          <p:cNvPr id="4" name="Picture 3"/>
          <p:cNvPicPr>
            <a:picLocks noChangeAspect="1"/>
          </p:cNvPicPr>
          <p:nvPr/>
        </p:nvPicPr>
        <p:blipFill>
          <a:blip r:embed="rId3"/>
          <a:stretch>
            <a:fillRect/>
          </a:stretch>
        </p:blipFill>
        <p:spPr>
          <a:xfrm flipH="1">
            <a:off x="8535079" y="2367239"/>
            <a:ext cx="2920239" cy="3809008"/>
          </a:xfrm>
          <a:prstGeom prst="rect">
            <a:avLst/>
          </a:prstGeom>
        </p:spPr>
      </p:pic>
      <p:grpSp>
        <p:nvGrpSpPr>
          <p:cNvPr id="50" name="Group 49">
            <a:extLst>
              <a:ext uri="{FF2B5EF4-FFF2-40B4-BE49-F238E27FC236}">
                <a16:creationId xmlns:a16="http://schemas.microsoft.com/office/drawing/2014/main" xmlns="" id="{C8EEDFDA-DF8C-4D31-A88F-360A74C23280}"/>
              </a:ext>
            </a:extLst>
          </p:cNvPr>
          <p:cNvGrpSpPr/>
          <p:nvPr/>
        </p:nvGrpSpPr>
        <p:grpSpPr>
          <a:xfrm>
            <a:off x="1421676" y="2552039"/>
            <a:ext cx="7569922" cy="3899928"/>
            <a:chOff x="1703077" y="1828800"/>
            <a:chExt cx="6633850" cy="4089121"/>
          </a:xfrm>
        </p:grpSpPr>
        <p:sp>
          <p:nvSpPr>
            <p:cNvPr id="51" name="TextBox 50">
              <a:extLst>
                <a:ext uri="{FF2B5EF4-FFF2-40B4-BE49-F238E27FC236}">
                  <a16:creationId xmlns:a16="http://schemas.microsoft.com/office/drawing/2014/main" xmlns="" id="{930CF6F7-9ED9-44A3-A657-F7825B8B0A69}"/>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52" name="TextBox 51">
              <a:extLst>
                <a:ext uri="{FF2B5EF4-FFF2-40B4-BE49-F238E27FC236}">
                  <a16:creationId xmlns:a16="http://schemas.microsoft.com/office/drawing/2014/main" xmlns="" id="{431516EA-F831-408F-9DD1-A4B86AE5FB96}"/>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53" name="Straight Connector 52">
              <a:extLst>
                <a:ext uri="{FF2B5EF4-FFF2-40B4-BE49-F238E27FC236}">
                  <a16:creationId xmlns:a16="http://schemas.microsoft.com/office/drawing/2014/main" xmlns="" id="{F6B46014-A45D-4447-BB9E-82A0559F96AF}"/>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5E7C4B08-5969-461F-97D3-E86407C41331}"/>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168710FE-C570-44BA-9B7D-0D7B473455A8}"/>
                </a:ext>
              </a:extLst>
            </p:cNvPr>
            <p:cNvCxnSpPr>
              <a:endCxn id="65"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63DA029A-7117-4242-9556-6F9266F93D81}"/>
                </a:ext>
              </a:extLst>
            </p:cNvPr>
            <p:cNvCxnSpPr>
              <a:stCxn id="51"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1C33647B-C61D-422A-89CB-07749C2EA912}"/>
                </a:ext>
              </a:extLst>
            </p:cNvPr>
            <p:cNvSpPr txBox="1"/>
            <p:nvPr/>
          </p:nvSpPr>
          <p:spPr>
            <a:xfrm>
              <a:off x="2208605" y="3316276"/>
              <a:ext cx="1455431" cy="308094"/>
            </a:xfrm>
            <a:prstGeom prst="rect">
              <a:avLst/>
            </a:prstGeom>
            <a:noFill/>
          </p:spPr>
          <p:txBody>
            <a:bodyPr wrap="square" rtlCol="0">
              <a:spAutoFit/>
            </a:bodyPr>
            <a:lstStyle/>
            <a:p>
              <a:r>
                <a:rPr lang="en-US" sz="1050" dirty="0"/>
                <a:t>Signature (FIPS 186)</a:t>
              </a:r>
            </a:p>
          </p:txBody>
        </p:sp>
        <p:sp>
          <p:nvSpPr>
            <p:cNvPr id="58" name="TextBox 57">
              <a:extLst>
                <a:ext uri="{FF2B5EF4-FFF2-40B4-BE49-F238E27FC236}">
                  <a16:creationId xmlns:a16="http://schemas.microsoft.com/office/drawing/2014/main" xmlns="" id="{4AFF10AA-0129-47AD-B6DF-9A48A41FB4D0}"/>
                </a:ext>
              </a:extLst>
            </p:cNvPr>
            <p:cNvSpPr txBox="1"/>
            <p:nvPr/>
          </p:nvSpPr>
          <p:spPr>
            <a:xfrm>
              <a:off x="2254795" y="3808619"/>
              <a:ext cx="1455431" cy="504152"/>
            </a:xfrm>
            <a:prstGeom prst="rect">
              <a:avLst/>
            </a:prstGeom>
            <a:noFill/>
          </p:spPr>
          <p:txBody>
            <a:bodyPr wrap="square" rtlCol="0">
              <a:spAutoFit/>
            </a:bodyPr>
            <a:lstStyle/>
            <a:p>
              <a:r>
                <a:rPr lang="en-US" sz="1050" dirty="0"/>
                <a:t>Key establishment (800-56A/B/C)</a:t>
              </a:r>
            </a:p>
          </p:txBody>
        </p:sp>
        <p:cxnSp>
          <p:nvCxnSpPr>
            <p:cNvPr id="59" name="Straight Connector 58">
              <a:extLst>
                <a:ext uri="{FF2B5EF4-FFF2-40B4-BE49-F238E27FC236}">
                  <a16:creationId xmlns:a16="http://schemas.microsoft.com/office/drawing/2014/main" xmlns="" id="{867232CB-ABB8-40E5-ADCC-90928F14DE20}"/>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DFE2930A-8B97-4FE8-AB10-D60EE6399981}"/>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61" name="Straight Connector 60">
              <a:extLst>
                <a:ext uri="{FF2B5EF4-FFF2-40B4-BE49-F238E27FC236}">
                  <a16:creationId xmlns:a16="http://schemas.microsoft.com/office/drawing/2014/main" xmlns="" id="{CF26D6EF-8F3C-4031-A6D2-A344F1ED0611}"/>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8361A1B4-0629-4A65-9242-CD58CAC74FB8}"/>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4B0150D0-B996-4D9A-8ED9-FCE856936DBB}"/>
                </a:ext>
              </a:extLst>
            </p:cNvPr>
            <p:cNvSpPr txBox="1"/>
            <p:nvPr/>
          </p:nvSpPr>
          <p:spPr>
            <a:xfrm>
              <a:off x="2758315" y="5121920"/>
              <a:ext cx="1611825" cy="322535"/>
            </a:xfrm>
            <a:prstGeom prst="rect">
              <a:avLst/>
            </a:prstGeom>
            <a:noFill/>
          </p:spPr>
          <p:txBody>
            <a:bodyPr wrap="square" rtlCol="0">
              <a:spAutoFit/>
            </a:bodyPr>
            <a:lstStyle/>
            <a:p>
              <a:r>
                <a:rPr lang="en-US" sz="1050" dirty="0"/>
                <a:t>RNG (800-90A/B/C)</a:t>
              </a:r>
            </a:p>
          </p:txBody>
        </p:sp>
        <p:sp>
          <p:nvSpPr>
            <p:cNvPr id="64" name="TextBox 63">
              <a:extLst>
                <a:ext uri="{FF2B5EF4-FFF2-40B4-BE49-F238E27FC236}">
                  <a16:creationId xmlns:a16="http://schemas.microsoft.com/office/drawing/2014/main" xmlns="" id="{49825F93-2CDE-41BA-BDF9-154243FAB298}"/>
                </a:ext>
              </a:extLst>
            </p:cNvPr>
            <p:cNvSpPr txBox="1"/>
            <p:nvPr/>
          </p:nvSpPr>
          <p:spPr>
            <a:xfrm>
              <a:off x="2758315" y="5402078"/>
              <a:ext cx="1632164" cy="308094"/>
            </a:xfrm>
            <a:prstGeom prst="rect">
              <a:avLst/>
            </a:prstGeom>
            <a:noFill/>
          </p:spPr>
          <p:txBody>
            <a:bodyPr wrap="square" rtlCol="0">
              <a:spAutoFit/>
            </a:bodyPr>
            <a:lstStyle/>
            <a:p>
              <a:r>
                <a:rPr lang="en-US" sz="1050" dirty="0"/>
                <a:t>KDF (800-108, 800-135)</a:t>
              </a:r>
            </a:p>
          </p:txBody>
        </p:sp>
        <p:sp>
          <p:nvSpPr>
            <p:cNvPr id="65" name="TextBox 64">
              <a:extLst>
                <a:ext uri="{FF2B5EF4-FFF2-40B4-BE49-F238E27FC236}">
                  <a16:creationId xmlns:a16="http://schemas.microsoft.com/office/drawing/2014/main" xmlns="" id="{194CB385-9F46-4F63-9C58-10B017620C7A}"/>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66" name="TextBox 65">
              <a:extLst>
                <a:ext uri="{FF2B5EF4-FFF2-40B4-BE49-F238E27FC236}">
                  <a16:creationId xmlns:a16="http://schemas.microsoft.com/office/drawing/2014/main" xmlns="" id="{AD020666-6062-4203-AE2E-21ECA514BCDA}"/>
                </a:ext>
              </a:extLst>
            </p:cNvPr>
            <p:cNvSpPr txBox="1"/>
            <p:nvPr/>
          </p:nvSpPr>
          <p:spPr>
            <a:xfrm>
              <a:off x="4547508" y="3241662"/>
              <a:ext cx="1437165" cy="415498"/>
            </a:xfrm>
            <a:prstGeom prst="rect">
              <a:avLst/>
            </a:prstGeom>
            <a:noFill/>
            <a:ln>
              <a:noFill/>
            </a:ln>
          </p:spPr>
          <p:txBody>
            <a:bodyPr wrap="square" rtlCol="0">
              <a:spAutoFit/>
            </a:bodyPr>
            <a:lstStyle/>
            <a:p>
              <a:r>
                <a:rPr lang="en-US" sz="1050" dirty="0"/>
                <a:t>AES  (FIPS 197 ) </a:t>
              </a:r>
            </a:p>
            <a:p>
              <a:r>
                <a:rPr lang="en-US" sz="1050" dirty="0"/>
                <a:t>TDEA (800-67)</a:t>
              </a:r>
            </a:p>
          </p:txBody>
        </p:sp>
        <p:sp>
          <p:nvSpPr>
            <p:cNvPr id="67" name="TextBox 66">
              <a:extLst>
                <a:ext uri="{FF2B5EF4-FFF2-40B4-BE49-F238E27FC236}">
                  <a16:creationId xmlns:a16="http://schemas.microsoft.com/office/drawing/2014/main" xmlns="" id="{CD859CE8-B848-4ED8-90A8-25B2F6C32D04}"/>
                </a:ext>
              </a:extLst>
            </p:cNvPr>
            <p:cNvSpPr txBox="1"/>
            <p:nvPr/>
          </p:nvSpPr>
          <p:spPr>
            <a:xfrm>
              <a:off x="4558167" y="3638656"/>
              <a:ext cx="1426506" cy="415498"/>
            </a:xfrm>
            <a:prstGeom prst="rect">
              <a:avLst/>
            </a:prstGeom>
            <a:noFill/>
          </p:spPr>
          <p:txBody>
            <a:bodyPr wrap="square" rtlCol="0">
              <a:spAutoFit/>
            </a:bodyPr>
            <a:lstStyle/>
            <a:p>
              <a:r>
                <a:rPr lang="en-US" sz="1050" dirty="0"/>
                <a:t>Modes  of operations (800 38A-38G)</a:t>
              </a:r>
            </a:p>
          </p:txBody>
        </p:sp>
        <p:sp>
          <p:nvSpPr>
            <p:cNvPr id="68" name="TextBox 67">
              <a:extLst>
                <a:ext uri="{FF2B5EF4-FFF2-40B4-BE49-F238E27FC236}">
                  <a16:creationId xmlns:a16="http://schemas.microsoft.com/office/drawing/2014/main" xmlns="" id="{C0C7A46F-56AC-4FF9-95E4-4DA010935594}"/>
                </a:ext>
              </a:extLst>
            </p:cNvPr>
            <p:cNvSpPr txBox="1"/>
            <p:nvPr/>
          </p:nvSpPr>
          <p:spPr>
            <a:xfrm>
              <a:off x="4548676" y="4220431"/>
              <a:ext cx="1682787" cy="415498"/>
            </a:xfrm>
            <a:prstGeom prst="rect">
              <a:avLst/>
            </a:prstGeom>
            <a:noFill/>
          </p:spPr>
          <p:txBody>
            <a:bodyPr wrap="square" rtlCol="0">
              <a:spAutoFit/>
            </a:bodyPr>
            <a:lstStyle/>
            <a:p>
              <a:r>
                <a:rPr lang="en-US" sz="1050" dirty="0"/>
                <a:t>SHA-1/2 (FIPS 180) and SHA-3 (FIPS 202)</a:t>
              </a:r>
            </a:p>
          </p:txBody>
        </p:sp>
        <p:sp>
          <p:nvSpPr>
            <p:cNvPr id="69" name="TextBox 68">
              <a:extLst>
                <a:ext uri="{FF2B5EF4-FFF2-40B4-BE49-F238E27FC236}">
                  <a16:creationId xmlns:a16="http://schemas.microsoft.com/office/drawing/2014/main" xmlns="" id="{AF09119B-5B6A-44E6-A927-773C05BE0533}"/>
                </a:ext>
              </a:extLst>
            </p:cNvPr>
            <p:cNvSpPr txBox="1"/>
            <p:nvPr/>
          </p:nvSpPr>
          <p:spPr>
            <a:xfrm>
              <a:off x="4558169" y="5080825"/>
              <a:ext cx="1426504" cy="308094"/>
            </a:xfrm>
            <a:prstGeom prst="rect">
              <a:avLst/>
            </a:prstGeom>
            <a:noFill/>
          </p:spPr>
          <p:txBody>
            <a:bodyPr wrap="square" rtlCol="0">
              <a:spAutoFit/>
            </a:bodyPr>
            <a:lstStyle/>
            <a:p>
              <a:r>
                <a:rPr lang="en-US" sz="1050" dirty="0"/>
                <a:t>HMAC (FIPS 198)</a:t>
              </a:r>
            </a:p>
          </p:txBody>
        </p:sp>
        <p:cxnSp>
          <p:nvCxnSpPr>
            <p:cNvPr id="70" name="Straight Connector 69">
              <a:extLst>
                <a:ext uri="{FF2B5EF4-FFF2-40B4-BE49-F238E27FC236}">
                  <a16:creationId xmlns:a16="http://schemas.microsoft.com/office/drawing/2014/main" xmlns="" id="{92225B4C-F296-48E2-A6D6-998A428D0EA3}"/>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DD527B5D-B58A-4152-83F6-537D5CEB7FB9}"/>
                </a:ext>
              </a:extLst>
            </p:cNvPr>
            <p:cNvCxnSpPr>
              <a:stCxn id="68" idx="1"/>
              <a:endCxn id="68"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2D26E2C-DE78-496F-8FF3-CEFF916814CC}"/>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8582DD33-CBC5-436D-BF10-3015E1E89FC1}"/>
                </a:ext>
              </a:extLst>
            </p:cNvPr>
            <p:cNvSpPr txBox="1"/>
            <p:nvPr/>
          </p:nvSpPr>
          <p:spPr>
            <a:xfrm>
              <a:off x="4558419" y="4743449"/>
              <a:ext cx="1724582" cy="253916"/>
            </a:xfrm>
            <a:prstGeom prst="rect">
              <a:avLst/>
            </a:prstGeom>
            <a:noFill/>
          </p:spPr>
          <p:txBody>
            <a:bodyPr wrap="square" rtlCol="0">
              <a:spAutoFit/>
            </a:bodyPr>
            <a:lstStyle/>
            <a:p>
              <a:r>
                <a:rPr lang="en-US" sz="1050" dirty="0"/>
                <a:t>Randomized hash (800-106)</a:t>
              </a:r>
            </a:p>
          </p:txBody>
        </p:sp>
        <p:sp>
          <p:nvSpPr>
            <p:cNvPr id="74" name="TextBox 73">
              <a:extLst>
                <a:ext uri="{FF2B5EF4-FFF2-40B4-BE49-F238E27FC236}">
                  <a16:creationId xmlns:a16="http://schemas.microsoft.com/office/drawing/2014/main" xmlns="" id="{EBFF8060-5F36-4CF9-800F-9FA04EFF7A54}"/>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75" name="Straight Arrow Connector 74">
              <a:extLst>
                <a:ext uri="{FF2B5EF4-FFF2-40B4-BE49-F238E27FC236}">
                  <a16:creationId xmlns:a16="http://schemas.microsoft.com/office/drawing/2014/main" xmlns="" id="{8106B46A-8170-4713-84F6-1B4A76A45345}"/>
                </a:ext>
              </a:extLst>
            </p:cNvPr>
            <p:cNvCxnSpPr>
              <a:endCxn id="74"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CAEC4145-B917-45C9-8A51-CA9104718809}"/>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B25B5AD2-C6B9-4FB0-B93D-C82EA2FFC8F8}"/>
                </a:ext>
              </a:extLst>
            </p:cNvPr>
            <p:cNvSpPr txBox="1"/>
            <p:nvPr/>
          </p:nvSpPr>
          <p:spPr>
            <a:xfrm>
              <a:off x="6541987" y="3596632"/>
              <a:ext cx="1518711" cy="504152"/>
            </a:xfrm>
            <a:prstGeom prst="rect">
              <a:avLst/>
            </a:prstGeom>
            <a:noFill/>
          </p:spPr>
          <p:txBody>
            <a:bodyPr wrap="square" rtlCol="0">
              <a:spAutoFit/>
            </a:bodyPr>
            <a:lstStyle/>
            <a:p>
              <a:r>
                <a:rPr lang="en-US" sz="1050" dirty="0"/>
                <a:t>Transition  (800-131A)</a:t>
              </a:r>
            </a:p>
          </p:txBody>
        </p:sp>
        <p:cxnSp>
          <p:nvCxnSpPr>
            <p:cNvPr id="78" name="Straight Connector 77">
              <a:extLst>
                <a:ext uri="{FF2B5EF4-FFF2-40B4-BE49-F238E27FC236}">
                  <a16:creationId xmlns:a16="http://schemas.microsoft.com/office/drawing/2014/main" xmlns="" id="{7AC1C7F3-3825-4C67-91F9-FEFE931552DB}"/>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26E88CC9-FA89-4323-B7E1-C2356C3CD2AB}"/>
                </a:ext>
              </a:extLst>
            </p:cNvPr>
            <p:cNvSpPr txBox="1"/>
            <p:nvPr/>
          </p:nvSpPr>
          <p:spPr>
            <a:xfrm>
              <a:off x="6592390" y="4020084"/>
              <a:ext cx="1744537" cy="308094"/>
            </a:xfrm>
            <a:prstGeom prst="rect">
              <a:avLst/>
            </a:prstGeom>
            <a:noFill/>
          </p:spPr>
          <p:txBody>
            <a:bodyPr wrap="square" rtlCol="0">
              <a:spAutoFit/>
            </a:bodyPr>
            <a:lstStyle/>
            <a:p>
              <a:r>
                <a:rPr lang="en-US" sz="1050" dirty="0"/>
                <a:t>Key generation (800-133)</a:t>
              </a:r>
            </a:p>
          </p:txBody>
        </p:sp>
        <p:sp>
          <p:nvSpPr>
            <p:cNvPr id="80" name="TextBox 79">
              <a:extLst>
                <a:ext uri="{FF2B5EF4-FFF2-40B4-BE49-F238E27FC236}">
                  <a16:creationId xmlns:a16="http://schemas.microsoft.com/office/drawing/2014/main" xmlns="" id="{3C977151-2C65-4D5F-B3BD-BE665B2F2053}"/>
                </a:ext>
              </a:extLst>
            </p:cNvPr>
            <p:cNvSpPr txBox="1"/>
            <p:nvPr/>
          </p:nvSpPr>
          <p:spPr>
            <a:xfrm>
              <a:off x="6592391" y="4499554"/>
              <a:ext cx="1744536" cy="504152"/>
            </a:xfrm>
            <a:prstGeom prst="rect">
              <a:avLst/>
            </a:prstGeom>
            <a:noFill/>
          </p:spPr>
          <p:txBody>
            <a:bodyPr wrap="square" rtlCol="0">
              <a:spAutoFit/>
            </a:bodyPr>
            <a:lstStyle/>
            <a:p>
              <a:r>
                <a:rPr lang="en-US" sz="1050" dirty="0"/>
                <a:t>Key management (800-57)</a:t>
              </a:r>
            </a:p>
          </p:txBody>
        </p:sp>
        <p:cxnSp>
          <p:nvCxnSpPr>
            <p:cNvPr id="81" name="Straight Connector 80">
              <a:extLst>
                <a:ext uri="{FF2B5EF4-FFF2-40B4-BE49-F238E27FC236}">
                  <a16:creationId xmlns:a16="http://schemas.microsoft.com/office/drawing/2014/main" xmlns="" id="{8D864A43-3CA8-43D9-B920-7BD510712DDF}"/>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xmlns="" id="{3B4950F4-EBB6-4651-9627-679548A7C1CE}"/>
                </a:ext>
              </a:extLst>
            </p:cNvPr>
            <p:cNvSpPr/>
            <p:nvPr/>
          </p:nvSpPr>
          <p:spPr>
            <a:xfrm>
              <a:off x="1703077" y="2309026"/>
              <a:ext cx="2424340" cy="2244258"/>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TextBox 82">
              <a:extLst>
                <a:ext uri="{FF2B5EF4-FFF2-40B4-BE49-F238E27FC236}">
                  <a16:creationId xmlns:a16="http://schemas.microsoft.com/office/drawing/2014/main" xmlns="" id="{F3B4B6A8-D992-488A-B29A-84FE048FBA5B}"/>
                </a:ext>
              </a:extLst>
            </p:cNvPr>
            <p:cNvSpPr txBox="1"/>
            <p:nvPr/>
          </p:nvSpPr>
          <p:spPr>
            <a:xfrm>
              <a:off x="4558167" y="5502423"/>
              <a:ext cx="1995314" cy="415498"/>
            </a:xfrm>
            <a:prstGeom prst="rect">
              <a:avLst/>
            </a:prstGeom>
            <a:noFill/>
          </p:spPr>
          <p:txBody>
            <a:bodyPr wrap="square" rtlCol="0">
              <a:spAutoFit/>
            </a:bodyPr>
            <a:lstStyle/>
            <a:p>
              <a:r>
                <a:rPr lang="en-US" sz="1050" dirty="0"/>
                <a:t>SHA3 derived functions (parallel hashing, KMAC, etc. (800-185)</a:t>
              </a:r>
            </a:p>
          </p:txBody>
        </p:sp>
        <p:cxnSp>
          <p:nvCxnSpPr>
            <p:cNvPr id="85" name="Straight Connector 84">
              <a:extLst>
                <a:ext uri="{FF2B5EF4-FFF2-40B4-BE49-F238E27FC236}">
                  <a16:creationId xmlns:a16="http://schemas.microsoft.com/office/drawing/2014/main" xmlns="" id="{0D63AC91-0BEB-403F-8E63-D799D0936630}"/>
                </a:ext>
              </a:extLst>
            </p:cNvPr>
            <p:cNvCxnSpPr>
              <a:stCxn id="57" idx="1"/>
            </p:cNvCxnSpPr>
            <p:nvPr/>
          </p:nvCxnSpPr>
          <p:spPr>
            <a:xfrm flipH="1">
              <a:off x="2064340" y="3470323"/>
              <a:ext cx="1442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B0980B1D-97D3-4ACA-9F85-09F1F369F0C6}"/>
                </a:ext>
              </a:extLst>
            </p:cNvPr>
            <p:cNvCxnSpPr>
              <a:stCxn id="58" idx="1"/>
            </p:cNvCxnSpPr>
            <p:nvPr/>
          </p:nvCxnSpPr>
          <p:spPr>
            <a:xfrm flipH="1">
              <a:off x="2064340" y="4060695"/>
              <a:ext cx="190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B9EB6560-6EA6-4BAD-A876-7F321BCDBAA6}"/>
                </a:ext>
              </a:extLst>
            </p:cNvPr>
            <p:cNvCxnSpPr>
              <a:stCxn id="63" idx="1"/>
            </p:cNvCxnSpPr>
            <p:nvPr/>
          </p:nvCxnSpPr>
          <p:spPr>
            <a:xfrm flipH="1" flipV="1">
              <a:off x="2553056" y="5278653"/>
              <a:ext cx="205258" cy="4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B17B01B8-309F-41B1-B087-BD244506C9BE}"/>
                </a:ext>
              </a:extLst>
            </p:cNvPr>
            <p:cNvCxnSpPr>
              <a:stCxn id="64" idx="1"/>
            </p:cNvCxnSpPr>
            <p:nvPr/>
          </p:nvCxnSpPr>
          <p:spPr>
            <a:xfrm flipH="1">
              <a:off x="2568531" y="5556125"/>
              <a:ext cx="189784"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E2538DE4-0561-409A-AFA0-A254BF04BEFD}"/>
                </a:ext>
              </a:extLst>
            </p:cNvPr>
            <p:cNvCxnSpPr>
              <a:stCxn id="66"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C338BD03-83E9-4425-94B0-85EFB6D880E2}"/>
                </a:ext>
              </a:extLst>
            </p:cNvPr>
            <p:cNvCxnSpPr>
              <a:stCxn id="67"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183EE267-B224-4EF8-BA2B-3C7176EA06C9}"/>
                </a:ext>
              </a:extLst>
            </p:cNvPr>
            <p:cNvCxnSpPr>
              <a:stCxn id="68"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3668D117-D967-4185-8531-785AE2416A0D}"/>
                </a:ext>
              </a:extLst>
            </p:cNvPr>
            <p:cNvCxnSpPr>
              <a:stCxn id="73" idx="1"/>
            </p:cNvCxnSpPr>
            <p:nvPr/>
          </p:nvCxnSpPr>
          <p:spPr>
            <a:xfrm flipH="1">
              <a:off x="4390477" y="4870407"/>
              <a:ext cx="167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624576B0-4FC3-4D4D-A142-7A5A5F9808A0}"/>
                </a:ext>
              </a:extLst>
            </p:cNvPr>
            <p:cNvCxnSpPr>
              <a:stCxn id="83"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0D9AD65-9BBD-4EE4-BA1C-64A2D6705655}"/>
                </a:ext>
              </a:extLst>
            </p:cNvPr>
            <p:cNvCxnSpPr>
              <a:stCxn id="79" idx="1"/>
              <a:endCxn id="79" idx="1"/>
            </p:cNvCxnSpPr>
            <p:nvPr/>
          </p:nvCxnSpPr>
          <p:spPr>
            <a:xfrm>
              <a:off x="6592390" y="41741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D6CD64A4-1104-4A1F-93FD-2F6B692F9D1A}"/>
                </a:ext>
              </a:extLst>
            </p:cNvPr>
            <p:cNvCxnSpPr>
              <a:stCxn id="79" idx="1"/>
            </p:cNvCxnSpPr>
            <p:nvPr/>
          </p:nvCxnSpPr>
          <p:spPr>
            <a:xfrm flipH="1">
              <a:off x="6415425" y="4174131"/>
              <a:ext cx="176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48D4D089-8B05-42EF-9C6E-0F96FC33D281}"/>
                </a:ext>
              </a:extLst>
            </p:cNvPr>
            <p:cNvCxnSpPr/>
            <p:nvPr/>
          </p:nvCxnSpPr>
          <p:spPr>
            <a:xfrm flipV="1">
              <a:off x="6408428" y="3403900"/>
              <a:ext cx="183950" cy="463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flipV="1">
            <a:off x="1611691" y="3374970"/>
            <a:ext cx="2100355" cy="154611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1744350" y="3374970"/>
            <a:ext cx="1999083" cy="152924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729113"/>
            <a:ext cx="11274663" cy="761802"/>
          </a:xfrm>
        </p:spPr>
        <p:txBody>
          <a:bodyPr/>
          <a:lstStyle/>
          <a:p>
            <a:r>
              <a:rPr lang="en-US" dirty="0"/>
              <a:t>The Sky is Falling?</a:t>
            </a:r>
          </a:p>
        </p:txBody>
      </p:sp>
      <p:sp>
        <p:nvSpPr>
          <p:cNvPr id="3" name="Content Placeholder 2"/>
          <p:cNvSpPr>
            <a:spLocks noGrp="1"/>
          </p:cNvSpPr>
          <p:nvPr>
            <p:ph idx="1"/>
          </p:nvPr>
        </p:nvSpPr>
        <p:spPr>
          <a:xfrm>
            <a:off x="1218882" y="1642229"/>
            <a:ext cx="10969943" cy="4809738"/>
          </a:xfrm>
        </p:spPr>
        <p:txBody>
          <a:bodyPr>
            <a:normAutofit/>
          </a:bodyPr>
          <a:lstStyle/>
          <a:p>
            <a:r>
              <a:rPr lang="en-US" dirty="0"/>
              <a:t>If a large-scale quantum computer could be built then….</a:t>
            </a:r>
          </a:p>
          <a:p>
            <a:endParaRPr lang="en-US" dirty="0"/>
          </a:p>
        </p:txBody>
      </p:sp>
      <p:pic>
        <p:nvPicPr>
          <p:cNvPr id="4" name="Picture 3"/>
          <p:cNvPicPr>
            <a:picLocks noChangeAspect="1"/>
          </p:cNvPicPr>
          <p:nvPr/>
        </p:nvPicPr>
        <p:blipFill>
          <a:blip r:embed="rId3"/>
          <a:stretch>
            <a:fillRect/>
          </a:stretch>
        </p:blipFill>
        <p:spPr>
          <a:xfrm flipH="1">
            <a:off x="8535079" y="2367239"/>
            <a:ext cx="2920239" cy="3809008"/>
          </a:xfrm>
          <a:prstGeom prst="rect">
            <a:avLst/>
          </a:prstGeom>
        </p:spPr>
      </p:pic>
      <p:grpSp>
        <p:nvGrpSpPr>
          <p:cNvPr id="50" name="Group 49">
            <a:extLst>
              <a:ext uri="{FF2B5EF4-FFF2-40B4-BE49-F238E27FC236}">
                <a16:creationId xmlns:a16="http://schemas.microsoft.com/office/drawing/2014/main" xmlns="" id="{C8EEDFDA-DF8C-4D31-A88F-360A74C23280}"/>
              </a:ext>
            </a:extLst>
          </p:cNvPr>
          <p:cNvGrpSpPr/>
          <p:nvPr/>
        </p:nvGrpSpPr>
        <p:grpSpPr>
          <a:xfrm>
            <a:off x="1421676" y="2552039"/>
            <a:ext cx="7569922" cy="3899928"/>
            <a:chOff x="1703077" y="1828800"/>
            <a:chExt cx="6633850" cy="4089121"/>
          </a:xfrm>
        </p:grpSpPr>
        <p:sp>
          <p:nvSpPr>
            <p:cNvPr id="51" name="TextBox 50">
              <a:extLst>
                <a:ext uri="{FF2B5EF4-FFF2-40B4-BE49-F238E27FC236}">
                  <a16:creationId xmlns:a16="http://schemas.microsoft.com/office/drawing/2014/main" xmlns="" id="{930CF6F7-9ED9-44A3-A657-F7825B8B0A69}"/>
                </a:ext>
              </a:extLst>
            </p:cNvPr>
            <p:cNvSpPr txBox="1"/>
            <p:nvPr/>
          </p:nvSpPr>
          <p:spPr>
            <a:xfrm>
              <a:off x="3953395" y="1828800"/>
              <a:ext cx="2278066" cy="30008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350" dirty="0">
                  <a:solidFill>
                    <a:schemeClr val="tx1"/>
                  </a:solidFill>
                </a:rPr>
                <a:t>NIST Crypto standards</a:t>
              </a:r>
            </a:p>
          </p:txBody>
        </p:sp>
        <p:sp>
          <p:nvSpPr>
            <p:cNvPr id="52" name="TextBox 51">
              <a:extLst>
                <a:ext uri="{FF2B5EF4-FFF2-40B4-BE49-F238E27FC236}">
                  <a16:creationId xmlns:a16="http://schemas.microsoft.com/office/drawing/2014/main" xmlns="" id="{431516EA-F831-408F-9DD1-A4B86AE5FB96}"/>
                </a:ext>
              </a:extLst>
            </p:cNvPr>
            <p:cNvSpPr txBox="1"/>
            <p:nvPr/>
          </p:nvSpPr>
          <p:spPr>
            <a:xfrm>
              <a:off x="1985852" y="2739406"/>
              <a:ext cx="1708550" cy="364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350" dirty="0"/>
                <a:t>Public key based</a:t>
              </a:r>
            </a:p>
          </p:txBody>
        </p:sp>
        <p:cxnSp>
          <p:nvCxnSpPr>
            <p:cNvPr id="53" name="Straight Connector 52">
              <a:extLst>
                <a:ext uri="{FF2B5EF4-FFF2-40B4-BE49-F238E27FC236}">
                  <a16:creationId xmlns:a16="http://schemas.microsoft.com/office/drawing/2014/main" xmlns="" id="{F6B46014-A45D-4447-BB9E-82A0559F96AF}"/>
                </a:ext>
              </a:extLst>
            </p:cNvPr>
            <p:cNvCxnSpPr/>
            <p:nvPr/>
          </p:nvCxnSpPr>
          <p:spPr>
            <a:xfrm>
              <a:off x="2998327" y="2461959"/>
              <a:ext cx="4208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5E7C4B08-5969-461F-97D3-E86407C41331}"/>
                </a:ext>
              </a:extLst>
            </p:cNvPr>
            <p:cNvCxnSpPr/>
            <p:nvPr/>
          </p:nvCxnSpPr>
          <p:spPr>
            <a:xfrm>
              <a:off x="2998326" y="2461958"/>
              <a:ext cx="0" cy="277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168710FE-C570-44BA-9B7D-0D7B473455A8}"/>
                </a:ext>
              </a:extLst>
            </p:cNvPr>
            <p:cNvCxnSpPr>
              <a:endCxn id="65" idx="0"/>
            </p:cNvCxnSpPr>
            <p:nvPr/>
          </p:nvCxnSpPr>
          <p:spPr>
            <a:xfrm>
              <a:off x="5215374" y="2468618"/>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63DA029A-7117-4242-9556-6F9266F93D81}"/>
                </a:ext>
              </a:extLst>
            </p:cNvPr>
            <p:cNvCxnSpPr>
              <a:stCxn id="51" idx="2"/>
            </p:cNvCxnSpPr>
            <p:nvPr/>
          </p:nvCxnSpPr>
          <p:spPr>
            <a:xfrm>
              <a:off x="5092428" y="2128882"/>
              <a:ext cx="0" cy="3241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1C33647B-C61D-422A-89CB-07749C2EA912}"/>
                </a:ext>
              </a:extLst>
            </p:cNvPr>
            <p:cNvSpPr txBox="1"/>
            <p:nvPr/>
          </p:nvSpPr>
          <p:spPr>
            <a:xfrm>
              <a:off x="2208605" y="3316276"/>
              <a:ext cx="1455431" cy="308094"/>
            </a:xfrm>
            <a:prstGeom prst="rect">
              <a:avLst/>
            </a:prstGeom>
            <a:noFill/>
          </p:spPr>
          <p:txBody>
            <a:bodyPr wrap="square" rtlCol="0">
              <a:spAutoFit/>
            </a:bodyPr>
            <a:lstStyle/>
            <a:p>
              <a:r>
                <a:rPr lang="en-US" sz="1050" dirty="0"/>
                <a:t>Signature (FIPS 186)</a:t>
              </a:r>
            </a:p>
          </p:txBody>
        </p:sp>
        <p:sp>
          <p:nvSpPr>
            <p:cNvPr id="58" name="TextBox 57">
              <a:extLst>
                <a:ext uri="{FF2B5EF4-FFF2-40B4-BE49-F238E27FC236}">
                  <a16:creationId xmlns:a16="http://schemas.microsoft.com/office/drawing/2014/main" xmlns="" id="{4AFF10AA-0129-47AD-B6DF-9A48A41FB4D0}"/>
                </a:ext>
              </a:extLst>
            </p:cNvPr>
            <p:cNvSpPr txBox="1"/>
            <p:nvPr/>
          </p:nvSpPr>
          <p:spPr>
            <a:xfrm>
              <a:off x="2254795" y="3808619"/>
              <a:ext cx="1455431" cy="504152"/>
            </a:xfrm>
            <a:prstGeom prst="rect">
              <a:avLst/>
            </a:prstGeom>
            <a:noFill/>
          </p:spPr>
          <p:txBody>
            <a:bodyPr wrap="square" rtlCol="0">
              <a:spAutoFit/>
            </a:bodyPr>
            <a:lstStyle/>
            <a:p>
              <a:r>
                <a:rPr lang="en-US" sz="1050" dirty="0"/>
                <a:t>Key establishment (800-56A/B/C)</a:t>
              </a:r>
            </a:p>
          </p:txBody>
        </p:sp>
        <p:cxnSp>
          <p:nvCxnSpPr>
            <p:cNvPr id="59" name="Straight Connector 58">
              <a:extLst>
                <a:ext uri="{FF2B5EF4-FFF2-40B4-BE49-F238E27FC236}">
                  <a16:creationId xmlns:a16="http://schemas.microsoft.com/office/drawing/2014/main" xmlns="" id="{867232CB-ABB8-40E5-ADCC-90928F14DE20}"/>
                </a:ext>
              </a:extLst>
            </p:cNvPr>
            <p:cNvCxnSpPr/>
            <p:nvPr/>
          </p:nvCxnSpPr>
          <p:spPr>
            <a:xfrm>
              <a:off x="2064340" y="3103516"/>
              <a:ext cx="0" cy="1637248"/>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DFE2930A-8B97-4FE8-AB10-D60EE6399981}"/>
                </a:ext>
              </a:extLst>
            </p:cNvPr>
            <p:cNvSpPr txBox="1"/>
            <p:nvPr/>
          </p:nvSpPr>
          <p:spPr>
            <a:xfrm>
              <a:off x="2428810" y="4637096"/>
              <a:ext cx="1756009" cy="364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Tools</a:t>
              </a:r>
            </a:p>
          </p:txBody>
        </p:sp>
        <p:cxnSp>
          <p:nvCxnSpPr>
            <p:cNvPr id="61" name="Straight Connector 60">
              <a:extLst>
                <a:ext uri="{FF2B5EF4-FFF2-40B4-BE49-F238E27FC236}">
                  <a16:creationId xmlns:a16="http://schemas.microsoft.com/office/drawing/2014/main" xmlns="" id="{CF26D6EF-8F3C-4031-A6D2-A344F1ED0611}"/>
                </a:ext>
              </a:extLst>
            </p:cNvPr>
            <p:cNvCxnSpPr/>
            <p:nvPr/>
          </p:nvCxnSpPr>
          <p:spPr>
            <a:xfrm>
              <a:off x="3947521" y="2461959"/>
              <a:ext cx="0" cy="217513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8361A1B4-0629-4A65-9242-CD58CAC74FB8}"/>
                </a:ext>
              </a:extLst>
            </p:cNvPr>
            <p:cNvCxnSpPr/>
            <p:nvPr/>
          </p:nvCxnSpPr>
          <p:spPr>
            <a:xfrm>
              <a:off x="2555317" y="5033772"/>
              <a:ext cx="0" cy="818052"/>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4B0150D0-B996-4D9A-8ED9-FCE856936DBB}"/>
                </a:ext>
              </a:extLst>
            </p:cNvPr>
            <p:cNvSpPr txBox="1"/>
            <p:nvPr/>
          </p:nvSpPr>
          <p:spPr>
            <a:xfrm>
              <a:off x="2758315" y="5121920"/>
              <a:ext cx="1611825" cy="322535"/>
            </a:xfrm>
            <a:prstGeom prst="rect">
              <a:avLst/>
            </a:prstGeom>
            <a:noFill/>
          </p:spPr>
          <p:txBody>
            <a:bodyPr wrap="square" rtlCol="0">
              <a:spAutoFit/>
            </a:bodyPr>
            <a:lstStyle/>
            <a:p>
              <a:r>
                <a:rPr lang="en-US" sz="1050" dirty="0"/>
                <a:t>RNG (800-90A/B/C)</a:t>
              </a:r>
            </a:p>
          </p:txBody>
        </p:sp>
        <p:sp>
          <p:nvSpPr>
            <p:cNvPr id="64" name="TextBox 63">
              <a:extLst>
                <a:ext uri="{FF2B5EF4-FFF2-40B4-BE49-F238E27FC236}">
                  <a16:creationId xmlns:a16="http://schemas.microsoft.com/office/drawing/2014/main" xmlns="" id="{49825F93-2CDE-41BA-BDF9-154243FAB298}"/>
                </a:ext>
              </a:extLst>
            </p:cNvPr>
            <p:cNvSpPr txBox="1"/>
            <p:nvPr/>
          </p:nvSpPr>
          <p:spPr>
            <a:xfrm>
              <a:off x="2758315" y="5402078"/>
              <a:ext cx="1632164" cy="308094"/>
            </a:xfrm>
            <a:prstGeom prst="rect">
              <a:avLst/>
            </a:prstGeom>
            <a:noFill/>
          </p:spPr>
          <p:txBody>
            <a:bodyPr wrap="square" rtlCol="0">
              <a:spAutoFit/>
            </a:bodyPr>
            <a:lstStyle/>
            <a:p>
              <a:r>
                <a:rPr lang="en-US" sz="1050" dirty="0"/>
                <a:t>KDF (800-108, 800-135)</a:t>
              </a:r>
            </a:p>
          </p:txBody>
        </p:sp>
        <p:sp>
          <p:nvSpPr>
            <p:cNvPr id="65" name="TextBox 64">
              <a:extLst>
                <a:ext uri="{FF2B5EF4-FFF2-40B4-BE49-F238E27FC236}">
                  <a16:creationId xmlns:a16="http://schemas.microsoft.com/office/drawing/2014/main" xmlns="" id="{194CB385-9F46-4F63-9C58-10B017620C7A}"/>
                </a:ext>
              </a:extLst>
            </p:cNvPr>
            <p:cNvSpPr txBox="1"/>
            <p:nvPr/>
          </p:nvSpPr>
          <p:spPr>
            <a:xfrm>
              <a:off x="4234541" y="2698312"/>
              <a:ext cx="1961668" cy="364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350" dirty="0"/>
                <a:t>Symmetric key based</a:t>
              </a:r>
            </a:p>
          </p:txBody>
        </p:sp>
        <p:sp>
          <p:nvSpPr>
            <p:cNvPr id="66" name="TextBox 65">
              <a:extLst>
                <a:ext uri="{FF2B5EF4-FFF2-40B4-BE49-F238E27FC236}">
                  <a16:creationId xmlns:a16="http://schemas.microsoft.com/office/drawing/2014/main" xmlns="" id="{AD020666-6062-4203-AE2E-21ECA514BCDA}"/>
                </a:ext>
              </a:extLst>
            </p:cNvPr>
            <p:cNvSpPr txBox="1"/>
            <p:nvPr/>
          </p:nvSpPr>
          <p:spPr>
            <a:xfrm>
              <a:off x="4547508" y="3241662"/>
              <a:ext cx="1437165" cy="415498"/>
            </a:xfrm>
            <a:prstGeom prst="rect">
              <a:avLst/>
            </a:prstGeom>
            <a:noFill/>
            <a:ln>
              <a:noFill/>
            </a:ln>
          </p:spPr>
          <p:txBody>
            <a:bodyPr wrap="square" rtlCol="0">
              <a:spAutoFit/>
            </a:bodyPr>
            <a:lstStyle/>
            <a:p>
              <a:r>
                <a:rPr lang="en-US" sz="1050" dirty="0"/>
                <a:t>AES  (FIPS 197 ) </a:t>
              </a:r>
            </a:p>
            <a:p>
              <a:r>
                <a:rPr lang="en-US" sz="1050" dirty="0"/>
                <a:t>TDEA (800-67)</a:t>
              </a:r>
            </a:p>
          </p:txBody>
        </p:sp>
        <p:sp>
          <p:nvSpPr>
            <p:cNvPr id="67" name="TextBox 66">
              <a:extLst>
                <a:ext uri="{FF2B5EF4-FFF2-40B4-BE49-F238E27FC236}">
                  <a16:creationId xmlns:a16="http://schemas.microsoft.com/office/drawing/2014/main" xmlns="" id="{CD859CE8-B848-4ED8-90A8-25B2F6C32D04}"/>
                </a:ext>
              </a:extLst>
            </p:cNvPr>
            <p:cNvSpPr txBox="1"/>
            <p:nvPr/>
          </p:nvSpPr>
          <p:spPr>
            <a:xfrm>
              <a:off x="4558167" y="3638656"/>
              <a:ext cx="1426506" cy="415498"/>
            </a:xfrm>
            <a:prstGeom prst="rect">
              <a:avLst/>
            </a:prstGeom>
            <a:noFill/>
          </p:spPr>
          <p:txBody>
            <a:bodyPr wrap="square" rtlCol="0">
              <a:spAutoFit/>
            </a:bodyPr>
            <a:lstStyle/>
            <a:p>
              <a:r>
                <a:rPr lang="en-US" sz="1050" dirty="0"/>
                <a:t>Modes  of operations (800 38A-38G)</a:t>
              </a:r>
            </a:p>
          </p:txBody>
        </p:sp>
        <p:sp>
          <p:nvSpPr>
            <p:cNvPr id="68" name="TextBox 67">
              <a:extLst>
                <a:ext uri="{FF2B5EF4-FFF2-40B4-BE49-F238E27FC236}">
                  <a16:creationId xmlns:a16="http://schemas.microsoft.com/office/drawing/2014/main" xmlns="" id="{C0C7A46F-56AC-4FF9-95E4-4DA010935594}"/>
                </a:ext>
              </a:extLst>
            </p:cNvPr>
            <p:cNvSpPr txBox="1"/>
            <p:nvPr/>
          </p:nvSpPr>
          <p:spPr>
            <a:xfrm>
              <a:off x="4548676" y="4220431"/>
              <a:ext cx="1682787" cy="415498"/>
            </a:xfrm>
            <a:prstGeom prst="rect">
              <a:avLst/>
            </a:prstGeom>
            <a:noFill/>
          </p:spPr>
          <p:txBody>
            <a:bodyPr wrap="square" rtlCol="0">
              <a:spAutoFit/>
            </a:bodyPr>
            <a:lstStyle/>
            <a:p>
              <a:r>
                <a:rPr lang="en-US" sz="1050" dirty="0"/>
                <a:t>SHA-1/2 (FIPS 180) and SHA-3 (FIPS 202)</a:t>
              </a:r>
            </a:p>
          </p:txBody>
        </p:sp>
        <p:sp>
          <p:nvSpPr>
            <p:cNvPr id="69" name="TextBox 68">
              <a:extLst>
                <a:ext uri="{FF2B5EF4-FFF2-40B4-BE49-F238E27FC236}">
                  <a16:creationId xmlns:a16="http://schemas.microsoft.com/office/drawing/2014/main" xmlns="" id="{AF09119B-5B6A-44E6-A927-773C05BE0533}"/>
                </a:ext>
              </a:extLst>
            </p:cNvPr>
            <p:cNvSpPr txBox="1"/>
            <p:nvPr/>
          </p:nvSpPr>
          <p:spPr>
            <a:xfrm>
              <a:off x="4558169" y="5080825"/>
              <a:ext cx="1426504" cy="308094"/>
            </a:xfrm>
            <a:prstGeom prst="rect">
              <a:avLst/>
            </a:prstGeom>
            <a:noFill/>
          </p:spPr>
          <p:txBody>
            <a:bodyPr wrap="square" rtlCol="0">
              <a:spAutoFit/>
            </a:bodyPr>
            <a:lstStyle/>
            <a:p>
              <a:r>
                <a:rPr lang="en-US" sz="1050" dirty="0"/>
                <a:t>HMAC (FIPS 198)</a:t>
              </a:r>
            </a:p>
          </p:txBody>
        </p:sp>
        <p:cxnSp>
          <p:nvCxnSpPr>
            <p:cNvPr id="70" name="Straight Connector 69">
              <a:extLst>
                <a:ext uri="{FF2B5EF4-FFF2-40B4-BE49-F238E27FC236}">
                  <a16:creationId xmlns:a16="http://schemas.microsoft.com/office/drawing/2014/main" xmlns="" id="{92225B4C-F296-48E2-A6D6-998A428D0EA3}"/>
                </a:ext>
              </a:extLst>
            </p:cNvPr>
            <p:cNvCxnSpPr/>
            <p:nvPr/>
          </p:nvCxnSpPr>
          <p:spPr>
            <a:xfrm flipH="1">
              <a:off x="4390477" y="3034501"/>
              <a:ext cx="2263" cy="287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DD527B5D-B58A-4152-83F6-537D5CEB7FB9}"/>
                </a:ext>
              </a:extLst>
            </p:cNvPr>
            <p:cNvCxnSpPr>
              <a:stCxn id="68" idx="1"/>
              <a:endCxn id="68" idx="1"/>
            </p:cNvCxnSpPr>
            <p:nvPr/>
          </p:nvCxnSpPr>
          <p:spPr>
            <a:xfrm>
              <a:off x="4548676" y="44281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2D26E2C-DE78-496F-8FF3-CEFF916814CC}"/>
                </a:ext>
              </a:extLst>
            </p:cNvPr>
            <p:cNvCxnSpPr/>
            <p:nvPr/>
          </p:nvCxnSpPr>
          <p:spPr>
            <a:xfrm>
              <a:off x="4413077" y="5218817"/>
              <a:ext cx="165431" cy="2087"/>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8582DD33-CBC5-436D-BF10-3015E1E89FC1}"/>
                </a:ext>
              </a:extLst>
            </p:cNvPr>
            <p:cNvSpPr txBox="1"/>
            <p:nvPr/>
          </p:nvSpPr>
          <p:spPr>
            <a:xfrm>
              <a:off x="4558419" y="4743449"/>
              <a:ext cx="1724582" cy="253916"/>
            </a:xfrm>
            <a:prstGeom prst="rect">
              <a:avLst/>
            </a:prstGeom>
            <a:noFill/>
          </p:spPr>
          <p:txBody>
            <a:bodyPr wrap="square" rtlCol="0">
              <a:spAutoFit/>
            </a:bodyPr>
            <a:lstStyle/>
            <a:p>
              <a:r>
                <a:rPr lang="en-US" sz="1050" dirty="0"/>
                <a:t>Randomized hash (800-106)</a:t>
              </a:r>
            </a:p>
          </p:txBody>
        </p:sp>
        <p:sp>
          <p:nvSpPr>
            <p:cNvPr id="74" name="TextBox 73">
              <a:extLst>
                <a:ext uri="{FF2B5EF4-FFF2-40B4-BE49-F238E27FC236}">
                  <a16:creationId xmlns:a16="http://schemas.microsoft.com/office/drawing/2014/main" xmlns="" id="{EBFF8060-5F36-4CF9-800F-9FA04EFF7A54}"/>
                </a:ext>
              </a:extLst>
            </p:cNvPr>
            <p:cNvSpPr txBox="1"/>
            <p:nvPr/>
          </p:nvSpPr>
          <p:spPr>
            <a:xfrm>
              <a:off x="6289319" y="2691653"/>
              <a:ext cx="1834658" cy="36411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dirty="0"/>
                <a:t>Guidelines</a:t>
              </a:r>
            </a:p>
          </p:txBody>
        </p:sp>
        <p:cxnSp>
          <p:nvCxnSpPr>
            <p:cNvPr id="75" name="Straight Arrow Connector 74">
              <a:extLst>
                <a:ext uri="{FF2B5EF4-FFF2-40B4-BE49-F238E27FC236}">
                  <a16:creationId xmlns:a16="http://schemas.microsoft.com/office/drawing/2014/main" xmlns="" id="{8106B46A-8170-4713-84F6-1B4A76A45345}"/>
                </a:ext>
              </a:extLst>
            </p:cNvPr>
            <p:cNvCxnSpPr>
              <a:endCxn id="74" idx="0"/>
            </p:cNvCxnSpPr>
            <p:nvPr/>
          </p:nvCxnSpPr>
          <p:spPr>
            <a:xfrm>
              <a:off x="7206646" y="2461959"/>
              <a:ext cx="1" cy="22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CAEC4145-B917-45C9-8A51-CA9104718809}"/>
                </a:ext>
              </a:extLst>
            </p:cNvPr>
            <p:cNvCxnSpPr/>
            <p:nvPr/>
          </p:nvCxnSpPr>
          <p:spPr>
            <a:xfrm>
              <a:off x="6411926" y="3104527"/>
              <a:ext cx="0" cy="176588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B25B5AD2-C6B9-4FB0-B93D-C82EA2FFC8F8}"/>
                </a:ext>
              </a:extLst>
            </p:cNvPr>
            <p:cNvSpPr txBox="1"/>
            <p:nvPr/>
          </p:nvSpPr>
          <p:spPr>
            <a:xfrm>
              <a:off x="6541987" y="3596632"/>
              <a:ext cx="1518711" cy="504152"/>
            </a:xfrm>
            <a:prstGeom prst="rect">
              <a:avLst/>
            </a:prstGeom>
            <a:noFill/>
          </p:spPr>
          <p:txBody>
            <a:bodyPr wrap="square" rtlCol="0">
              <a:spAutoFit/>
            </a:bodyPr>
            <a:lstStyle/>
            <a:p>
              <a:r>
                <a:rPr lang="en-US" sz="1050" dirty="0"/>
                <a:t>Transition  (800-131A)</a:t>
              </a:r>
            </a:p>
          </p:txBody>
        </p:sp>
        <p:cxnSp>
          <p:nvCxnSpPr>
            <p:cNvPr id="78" name="Straight Connector 77">
              <a:extLst>
                <a:ext uri="{FF2B5EF4-FFF2-40B4-BE49-F238E27FC236}">
                  <a16:creationId xmlns:a16="http://schemas.microsoft.com/office/drawing/2014/main" xmlns="" id="{7AC1C7F3-3825-4C67-91F9-FEFE931552DB}"/>
                </a:ext>
              </a:extLst>
            </p:cNvPr>
            <p:cNvCxnSpPr/>
            <p:nvPr/>
          </p:nvCxnSpPr>
          <p:spPr>
            <a:xfrm>
              <a:off x="6415425" y="3736712"/>
              <a:ext cx="126559" cy="1"/>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26E88CC9-FA89-4323-B7E1-C2356C3CD2AB}"/>
                </a:ext>
              </a:extLst>
            </p:cNvPr>
            <p:cNvSpPr txBox="1"/>
            <p:nvPr/>
          </p:nvSpPr>
          <p:spPr>
            <a:xfrm>
              <a:off x="6592390" y="4020084"/>
              <a:ext cx="1744537" cy="308094"/>
            </a:xfrm>
            <a:prstGeom prst="rect">
              <a:avLst/>
            </a:prstGeom>
            <a:noFill/>
          </p:spPr>
          <p:txBody>
            <a:bodyPr wrap="square" rtlCol="0">
              <a:spAutoFit/>
            </a:bodyPr>
            <a:lstStyle/>
            <a:p>
              <a:r>
                <a:rPr lang="en-US" sz="1050" dirty="0"/>
                <a:t>Key generation (800-133)</a:t>
              </a:r>
            </a:p>
          </p:txBody>
        </p:sp>
        <p:sp>
          <p:nvSpPr>
            <p:cNvPr id="80" name="TextBox 79">
              <a:extLst>
                <a:ext uri="{FF2B5EF4-FFF2-40B4-BE49-F238E27FC236}">
                  <a16:creationId xmlns:a16="http://schemas.microsoft.com/office/drawing/2014/main" xmlns="" id="{3C977151-2C65-4D5F-B3BD-BE665B2F2053}"/>
                </a:ext>
              </a:extLst>
            </p:cNvPr>
            <p:cNvSpPr txBox="1"/>
            <p:nvPr/>
          </p:nvSpPr>
          <p:spPr>
            <a:xfrm>
              <a:off x="6592391" y="4499554"/>
              <a:ext cx="1744536" cy="504152"/>
            </a:xfrm>
            <a:prstGeom prst="rect">
              <a:avLst/>
            </a:prstGeom>
            <a:noFill/>
          </p:spPr>
          <p:txBody>
            <a:bodyPr wrap="square" rtlCol="0">
              <a:spAutoFit/>
            </a:bodyPr>
            <a:lstStyle/>
            <a:p>
              <a:r>
                <a:rPr lang="en-US" sz="1050" dirty="0"/>
                <a:t>Key management (800-57)</a:t>
              </a:r>
            </a:p>
          </p:txBody>
        </p:sp>
        <p:cxnSp>
          <p:nvCxnSpPr>
            <p:cNvPr id="81" name="Straight Connector 80">
              <a:extLst>
                <a:ext uri="{FF2B5EF4-FFF2-40B4-BE49-F238E27FC236}">
                  <a16:creationId xmlns:a16="http://schemas.microsoft.com/office/drawing/2014/main" xmlns="" id="{8D864A43-3CA8-43D9-B920-7BD510712DDF}"/>
                </a:ext>
              </a:extLst>
            </p:cNvPr>
            <p:cNvCxnSpPr/>
            <p:nvPr/>
          </p:nvCxnSpPr>
          <p:spPr>
            <a:xfrm>
              <a:off x="6427327" y="4635929"/>
              <a:ext cx="126559"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xmlns="" id="{3B4950F4-EBB6-4651-9627-679548A7C1CE}"/>
                </a:ext>
              </a:extLst>
            </p:cNvPr>
            <p:cNvSpPr/>
            <p:nvPr/>
          </p:nvSpPr>
          <p:spPr>
            <a:xfrm>
              <a:off x="1703077" y="2309026"/>
              <a:ext cx="2424340" cy="2244258"/>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TextBox 82">
              <a:extLst>
                <a:ext uri="{FF2B5EF4-FFF2-40B4-BE49-F238E27FC236}">
                  <a16:creationId xmlns:a16="http://schemas.microsoft.com/office/drawing/2014/main" xmlns="" id="{F3B4B6A8-D992-488A-B29A-84FE048FBA5B}"/>
                </a:ext>
              </a:extLst>
            </p:cNvPr>
            <p:cNvSpPr txBox="1"/>
            <p:nvPr/>
          </p:nvSpPr>
          <p:spPr>
            <a:xfrm>
              <a:off x="4558167" y="5502423"/>
              <a:ext cx="1995314" cy="415498"/>
            </a:xfrm>
            <a:prstGeom prst="rect">
              <a:avLst/>
            </a:prstGeom>
            <a:noFill/>
          </p:spPr>
          <p:txBody>
            <a:bodyPr wrap="square" rtlCol="0">
              <a:spAutoFit/>
            </a:bodyPr>
            <a:lstStyle/>
            <a:p>
              <a:r>
                <a:rPr lang="en-US" sz="1050" dirty="0"/>
                <a:t>SHA3 derived functions (parallel hashing, KMAC, etc. (800-185)</a:t>
              </a:r>
            </a:p>
          </p:txBody>
        </p:sp>
        <p:cxnSp>
          <p:nvCxnSpPr>
            <p:cNvPr id="85" name="Straight Connector 84">
              <a:extLst>
                <a:ext uri="{FF2B5EF4-FFF2-40B4-BE49-F238E27FC236}">
                  <a16:creationId xmlns:a16="http://schemas.microsoft.com/office/drawing/2014/main" xmlns="" id="{0D63AC91-0BEB-403F-8E63-D799D0936630}"/>
                </a:ext>
              </a:extLst>
            </p:cNvPr>
            <p:cNvCxnSpPr>
              <a:stCxn id="57" idx="1"/>
            </p:cNvCxnSpPr>
            <p:nvPr/>
          </p:nvCxnSpPr>
          <p:spPr>
            <a:xfrm flipH="1">
              <a:off x="2064340" y="3470323"/>
              <a:ext cx="1442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B0980B1D-97D3-4ACA-9F85-09F1F369F0C6}"/>
                </a:ext>
              </a:extLst>
            </p:cNvPr>
            <p:cNvCxnSpPr>
              <a:stCxn id="58" idx="1"/>
            </p:cNvCxnSpPr>
            <p:nvPr/>
          </p:nvCxnSpPr>
          <p:spPr>
            <a:xfrm flipH="1">
              <a:off x="2064340" y="4060695"/>
              <a:ext cx="190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B9EB6560-6EA6-4BAD-A876-7F321BCDBAA6}"/>
                </a:ext>
              </a:extLst>
            </p:cNvPr>
            <p:cNvCxnSpPr>
              <a:stCxn id="63" idx="1"/>
            </p:cNvCxnSpPr>
            <p:nvPr/>
          </p:nvCxnSpPr>
          <p:spPr>
            <a:xfrm flipH="1" flipV="1">
              <a:off x="2553056" y="5278653"/>
              <a:ext cx="205258" cy="4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B17B01B8-309F-41B1-B087-BD244506C9BE}"/>
                </a:ext>
              </a:extLst>
            </p:cNvPr>
            <p:cNvCxnSpPr>
              <a:stCxn id="64" idx="1"/>
            </p:cNvCxnSpPr>
            <p:nvPr/>
          </p:nvCxnSpPr>
          <p:spPr>
            <a:xfrm flipH="1">
              <a:off x="2568531" y="5556125"/>
              <a:ext cx="189784" cy="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E2538DE4-0561-409A-AFA0-A254BF04BEFD}"/>
                </a:ext>
              </a:extLst>
            </p:cNvPr>
            <p:cNvCxnSpPr>
              <a:stCxn id="66" idx="1"/>
            </p:cNvCxnSpPr>
            <p:nvPr/>
          </p:nvCxnSpPr>
          <p:spPr>
            <a:xfrm flipH="1">
              <a:off x="4382638" y="3449411"/>
              <a:ext cx="164870" cy="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C338BD03-83E9-4425-94B0-85EFB6D880E2}"/>
                </a:ext>
              </a:extLst>
            </p:cNvPr>
            <p:cNvCxnSpPr>
              <a:stCxn id="67" idx="1"/>
            </p:cNvCxnSpPr>
            <p:nvPr/>
          </p:nvCxnSpPr>
          <p:spPr>
            <a:xfrm flipH="1" flipV="1">
              <a:off x="4380537" y="3845103"/>
              <a:ext cx="177630" cy="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183EE267-B224-4EF8-BA2B-3C7176EA06C9}"/>
                </a:ext>
              </a:extLst>
            </p:cNvPr>
            <p:cNvCxnSpPr>
              <a:stCxn id="68" idx="1"/>
            </p:cNvCxnSpPr>
            <p:nvPr/>
          </p:nvCxnSpPr>
          <p:spPr>
            <a:xfrm flipH="1" flipV="1">
              <a:off x="4410903" y="4426911"/>
              <a:ext cx="137773" cy="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3668D117-D967-4185-8531-785AE2416A0D}"/>
                </a:ext>
              </a:extLst>
            </p:cNvPr>
            <p:cNvCxnSpPr>
              <a:stCxn id="73" idx="1"/>
            </p:cNvCxnSpPr>
            <p:nvPr/>
          </p:nvCxnSpPr>
          <p:spPr>
            <a:xfrm flipH="1">
              <a:off x="4390477" y="4870407"/>
              <a:ext cx="167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624576B0-4FC3-4D4D-A142-7A5A5F9808A0}"/>
                </a:ext>
              </a:extLst>
            </p:cNvPr>
            <p:cNvCxnSpPr>
              <a:stCxn id="83" idx="1"/>
            </p:cNvCxnSpPr>
            <p:nvPr/>
          </p:nvCxnSpPr>
          <p:spPr>
            <a:xfrm flipH="1">
              <a:off x="4380537" y="5710172"/>
              <a:ext cx="17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0D9AD65-9BBD-4EE4-BA1C-64A2D6705655}"/>
                </a:ext>
              </a:extLst>
            </p:cNvPr>
            <p:cNvCxnSpPr>
              <a:stCxn id="79" idx="1"/>
              <a:endCxn id="79" idx="1"/>
            </p:cNvCxnSpPr>
            <p:nvPr/>
          </p:nvCxnSpPr>
          <p:spPr>
            <a:xfrm>
              <a:off x="6592390" y="41741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D6CD64A4-1104-4A1F-93FD-2F6B692F9D1A}"/>
                </a:ext>
              </a:extLst>
            </p:cNvPr>
            <p:cNvCxnSpPr>
              <a:stCxn id="79" idx="1"/>
            </p:cNvCxnSpPr>
            <p:nvPr/>
          </p:nvCxnSpPr>
          <p:spPr>
            <a:xfrm flipH="1">
              <a:off x="6415425" y="4174131"/>
              <a:ext cx="176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48D4D089-8B05-42EF-9C6E-0F96FC33D281}"/>
                </a:ext>
              </a:extLst>
            </p:cNvPr>
            <p:cNvCxnSpPr/>
            <p:nvPr/>
          </p:nvCxnSpPr>
          <p:spPr>
            <a:xfrm flipV="1">
              <a:off x="6408428" y="3403900"/>
              <a:ext cx="183950" cy="463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flipV="1">
            <a:off x="1611691" y="3374970"/>
            <a:ext cx="2100355" cy="154611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1744350" y="3374970"/>
            <a:ext cx="1999083" cy="152924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xmlns="" id="{3B4950F4-EBB6-4651-9627-679548A7C1CE}"/>
              </a:ext>
            </a:extLst>
          </p:cNvPr>
          <p:cNvSpPr/>
          <p:nvPr/>
        </p:nvSpPr>
        <p:spPr>
          <a:xfrm>
            <a:off x="3997212" y="3204244"/>
            <a:ext cx="2942571" cy="3393580"/>
          </a:xfrm>
          <a:prstGeom prst="rect">
            <a:avLst/>
          </a:prstGeom>
          <a:no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7" name="TextBox 96">
            <a:extLst>
              <a:ext uri="{FF2B5EF4-FFF2-40B4-BE49-F238E27FC236}">
                <a16:creationId xmlns:a16="http://schemas.microsoft.com/office/drawing/2014/main" xmlns="" id="{45ACAE9F-7051-4548-8008-6D559076B6B4}"/>
              </a:ext>
            </a:extLst>
          </p:cNvPr>
          <p:cNvSpPr txBox="1"/>
          <p:nvPr/>
        </p:nvSpPr>
        <p:spPr>
          <a:xfrm rot="19500000">
            <a:off x="174729" y="3161371"/>
            <a:ext cx="2888348" cy="347264"/>
          </a:xfrm>
          <a:prstGeom prst="rect">
            <a:avLst/>
          </a:prstGeom>
          <a:blipFill>
            <a:blip r:embed="rId4"/>
            <a:tile tx="0" ty="0" sx="100000" sy="100000" flip="none" algn="tl"/>
          </a:blipFill>
          <a:ln>
            <a:solidFill>
              <a:srgbClr val="FF0000"/>
            </a:solidFill>
          </a:ln>
        </p:spPr>
        <p:txBody>
          <a:bodyPr wrap="square" rtlCol="0">
            <a:spAutoFit/>
          </a:bodyPr>
          <a:lstStyle/>
          <a:p>
            <a:pPr algn="ctr"/>
            <a:r>
              <a:rPr lang="en-US" sz="1350" dirty="0"/>
              <a:t>Post-Quantum Cryptography</a:t>
            </a:r>
          </a:p>
        </p:txBody>
      </p:sp>
    </p:spTree>
    <p:extLst>
      <p:ext uri="{BB962C8B-B14F-4D97-AF65-F5344CB8AC3E}">
        <p14:creationId xmlns:p14="http://schemas.microsoft.com/office/powerpoint/2010/main" val="6806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98" y="598282"/>
            <a:ext cx="11274663" cy="761802"/>
          </a:xfrm>
        </p:spPr>
        <p:txBody>
          <a:bodyPr/>
          <a:lstStyle/>
          <a:p>
            <a:r>
              <a:rPr lang="en-US" dirty="0"/>
              <a:t>Post-Quantum Cryptography (PQC)</a:t>
            </a:r>
          </a:p>
        </p:txBody>
      </p:sp>
      <p:sp>
        <p:nvSpPr>
          <p:cNvPr id="3" name="Content Placeholder 2"/>
          <p:cNvSpPr>
            <a:spLocks noGrp="1"/>
          </p:cNvSpPr>
          <p:nvPr>
            <p:ph idx="1"/>
          </p:nvPr>
        </p:nvSpPr>
        <p:spPr>
          <a:xfrm>
            <a:off x="837981" y="1826042"/>
            <a:ext cx="10615161" cy="4350205"/>
          </a:xfrm>
        </p:spPr>
        <p:txBody>
          <a:bodyPr/>
          <a:lstStyle/>
          <a:p>
            <a:r>
              <a:rPr lang="en-US" dirty="0"/>
              <a:t>Cryptosystems which run on classical computers, and are considered to be resistant to quantum attacks</a:t>
            </a:r>
          </a:p>
          <a:p>
            <a:pPr lvl="1"/>
            <a:r>
              <a:rPr lang="en-US" dirty="0"/>
              <a:t>Also known as “quantum-safe” or “quantum-resistant”</a:t>
            </a:r>
          </a:p>
          <a:p>
            <a:pPr lvl="0">
              <a:buClr>
                <a:srgbClr val="2DA2BF"/>
              </a:buClr>
            </a:pPr>
            <a:endParaRPr lang="en-US" sz="2599" dirty="0">
              <a:solidFill>
                <a:prstClr val="black"/>
              </a:solidFill>
            </a:endParaRPr>
          </a:p>
          <a:p>
            <a:pPr lvl="0">
              <a:buClr>
                <a:srgbClr val="2DA2BF"/>
              </a:buClr>
            </a:pPr>
            <a:r>
              <a:rPr lang="en-US" sz="2599" dirty="0"/>
              <a:t>PQC</a:t>
            </a:r>
            <a:r>
              <a:rPr lang="en-US" sz="2599" dirty="0">
                <a:solidFill>
                  <a:prstClr val="black"/>
                </a:solidFill>
              </a:rPr>
              <a:t> </a:t>
            </a:r>
            <a:r>
              <a:rPr lang="en-US" sz="2599" dirty="0">
                <a:solidFill>
                  <a:schemeClr val="accent1"/>
                </a:solidFill>
              </a:rPr>
              <a:t>needs time </a:t>
            </a:r>
            <a:r>
              <a:rPr lang="en-US" sz="2599" dirty="0"/>
              <a:t>to be ready</a:t>
            </a:r>
          </a:p>
          <a:p>
            <a:pPr lvl="1">
              <a:buClr>
                <a:srgbClr val="2DA2BF"/>
              </a:buClr>
            </a:pPr>
            <a:r>
              <a:rPr lang="en-US" sz="1999" dirty="0"/>
              <a:t>Efficiency</a:t>
            </a:r>
          </a:p>
          <a:p>
            <a:pPr lvl="1">
              <a:buClr>
                <a:srgbClr val="2DA2BF"/>
              </a:buClr>
            </a:pPr>
            <a:r>
              <a:rPr lang="en-US" sz="1999" dirty="0"/>
              <a:t>Confidence – cryptanalysis</a:t>
            </a:r>
          </a:p>
          <a:p>
            <a:pPr lvl="1">
              <a:buClr>
                <a:srgbClr val="2DA2BF"/>
              </a:buClr>
            </a:pPr>
            <a:r>
              <a:rPr lang="en-US" sz="1999" dirty="0"/>
              <a:t>Standardization</a:t>
            </a:r>
          </a:p>
          <a:p>
            <a:pPr lvl="1">
              <a:buClr>
                <a:srgbClr val="2DA2BF"/>
              </a:buClr>
            </a:pPr>
            <a:r>
              <a:rPr lang="en-US" sz="1999" dirty="0"/>
              <a:t>Usability and interoperability </a:t>
            </a:r>
          </a:p>
          <a:p>
            <a:pPr marL="457063" lvl="1" indent="0">
              <a:buClr>
                <a:srgbClr val="2DA2BF"/>
              </a:buClr>
              <a:buNone/>
            </a:pPr>
            <a:r>
              <a:rPr lang="en-US" sz="1999" dirty="0"/>
              <a:t>    </a:t>
            </a:r>
            <a:r>
              <a:rPr lang="en-US" sz="1600" dirty="0"/>
              <a:t>(IKE, TLS, </a:t>
            </a:r>
            <a:r>
              <a:rPr lang="en-US" sz="1600" dirty="0" err="1"/>
              <a:t>etc</a:t>
            </a:r>
            <a:r>
              <a:rPr lang="en-US" sz="1600" dirty="0"/>
              <a:t>… use public key crypto)</a:t>
            </a:r>
          </a:p>
          <a:p>
            <a:endParaRPr lang="en-US" dirty="0"/>
          </a:p>
        </p:txBody>
      </p:sp>
      <p:graphicFrame>
        <p:nvGraphicFramePr>
          <p:cNvPr id="4" name="Chart 3">
            <a:extLst>
              <a:ext uri="{FF2B5EF4-FFF2-40B4-BE49-F238E27FC236}">
                <a16:creationId xmlns:a16="http://schemas.microsoft.com/office/drawing/2014/main" xmlns="" id="{DE320F45-CEC4-4F8C-A52F-B64E379930BF}"/>
              </a:ext>
            </a:extLst>
          </p:cNvPr>
          <p:cNvGraphicFramePr>
            <a:graphicFrameLocks/>
          </p:cNvGraphicFramePr>
          <p:nvPr>
            <p:extLst>
              <p:ext uri="{D42A27DB-BD31-4B8C-83A1-F6EECF244321}">
                <p14:modId xmlns:p14="http://schemas.microsoft.com/office/powerpoint/2010/main" val="1596767924"/>
              </p:ext>
            </p:extLst>
          </p:nvPr>
        </p:nvGraphicFramePr>
        <p:xfrm>
          <a:off x="6627811" y="3047999"/>
          <a:ext cx="4972349" cy="3128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94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Asian continent presentation (widescreen).potx" id="{31FB3925-764B-43EF-9872-B9679BB7E4DF}" vid="{673206A3-E9F7-473E-92E4-819DC3D81381}"/>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Asian continent presentation (widescreen)(2)</Template>
  <TotalTime>25949</TotalTime>
  <Words>4097</Words>
  <Application>Microsoft Macintosh PowerPoint</Application>
  <PresentationFormat>Custom</PresentationFormat>
  <Paragraphs>607</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Cambria Math</vt:lpstr>
      <vt:lpstr>Century Gothic</vt:lpstr>
      <vt:lpstr>Mangal</vt:lpstr>
      <vt:lpstr>Wingdings 3</vt:lpstr>
      <vt:lpstr>Continental Asia 16x9</vt:lpstr>
      <vt:lpstr>The Ship has sailed</vt:lpstr>
      <vt:lpstr>Background </vt:lpstr>
      <vt:lpstr>Quantum Computers</vt:lpstr>
      <vt:lpstr>Quantum Algorithms</vt:lpstr>
      <vt:lpstr>The impact on crypto</vt:lpstr>
      <vt:lpstr>The Sky is Falling?</vt:lpstr>
      <vt:lpstr>The Sky is Falling?</vt:lpstr>
      <vt:lpstr>The Sky is Falling?</vt:lpstr>
      <vt:lpstr>Post-Quantum Cryptography (PQC)</vt:lpstr>
      <vt:lpstr>Possible Replacements</vt:lpstr>
      <vt:lpstr>PQC Standardization - too early?</vt:lpstr>
      <vt:lpstr>PQC Standardization - too early?</vt:lpstr>
      <vt:lpstr>How soon do we need to worry?</vt:lpstr>
      <vt:lpstr>NSA Announcement</vt:lpstr>
      <vt:lpstr>The decision to move forward</vt:lpstr>
      <vt:lpstr>What we have done so far –  The first mile in a long journey</vt:lpstr>
      <vt:lpstr>The NIST PQC team</vt:lpstr>
      <vt:lpstr>NIST’s PQC contest Standardization Plan  </vt:lpstr>
      <vt:lpstr>Scope</vt:lpstr>
      <vt:lpstr>Differences with AES/SHA-3 competitions</vt:lpstr>
      <vt:lpstr>Minimal acceptability requirements</vt:lpstr>
      <vt:lpstr>The selection criteria</vt:lpstr>
      <vt:lpstr>Summary of Comments Received</vt:lpstr>
      <vt:lpstr>Complexities of PQC Standardization</vt:lpstr>
      <vt:lpstr>Security Analysis</vt:lpstr>
      <vt:lpstr>Quantum Security – How to assess it?</vt:lpstr>
      <vt:lpstr>Quantum Security Strength Categories </vt:lpstr>
      <vt:lpstr>Cost and Performance</vt:lpstr>
      <vt:lpstr>The pqc stack</vt:lpstr>
      <vt:lpstr>Drop-in Replacements</vt:lpstr>
      <vt:lpstr>Challenges</vt:lpstr>
      <vt:lpstr>Preliminary submissions</vt:lpstr>
      <vt:lpstr>final submissions received</vt:lpstr>
      <vt:lpstr>A further breakdown</vt:lpstr>
      <vt:lpstr>From 16 states, 25 countries, and 6 continents </vt:lpstr>
      <vt:lpstr>Transition and Migration</vt:lpstr>
      <vt:lpstr>Interactions with Standards Organizations</vt:lpstr>
      <vt:lpstr>Discussions and Questions</vt:lpstr>
      <vt:lpstr>What to expect next? </vt:lpstr>
      <vt:lpstr>Summary</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Ship has sailed</dc:title>
  <dc:creator>Moody, Dustin (Fed)</dc:creator>
  <cp:lastModifiedBy>Ton-Nu, Kathy (Fed)</cp:lastModifiedBy>
  <cp:revision>57</cp:revision>
  <dcterms:created xsi:type="dcterms:W3CDTF">2017-11-07T15:15:07Z</dcterms:created>
  <dcterms:modified xsi:type="dcterms:W3CDTF">2017-12-04T14:25:17Z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